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9" r:id="rId4"/>
    <p:sldId id="260" r:id="rId5"/>
    <p:sldId id="261" r:id="rId6"/>
    <p:sldId id="263" r:id="rId7"/>
    <p:sldId id="264" r:id="rId8"/>
    <p:sldId id="258" r:id="rId9"/>
    <p:sldId id="283" r:id="rId10"/>
    <p:sldId id="278" r:id="rId11"/>
    <p:sldId id="279" r:id="rId12"/>
    <p:sldId id="280" r:id="rId13"/>
    <p:sldId id="266" r:id="rId14"/>
    <p:sldId id="267" r:id="rId15"/>
    <p:sldId id="281" r:id="rId16"/>
    <p:sldId id="269" r:id="rId17"/>
    <p:sldId id="271" r:id="rId18"/>
    <p:sldId id="272" r:id="rId19"/>
    <p:sldId id="273" r:id="rId20"/>
    <p:sldId id="276" r:id="rId21"/>
    <p:sldId id="274" r:id="rId22"/>
    <p:sldId id="275" r:id="rId23"/>
    <p:sldId id="284" r:id="rId24"/>
    <p:sldId id="285" r:id="rId25"/>
    <p:sldId id="286" r:id="rId26"/>
    <p:sldId id="270" r:id="rId27"/>
    <p:sldId id="277" r:id="rId28"/>
    <p:sldId id="28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0214"/>
    <p:restoredTop sz="95515"/>
  </p:normalViewPr>
  <p:slideViewPr>
    <p:cSldViewPr snapToGrid="0" snapToObjects="1">
      <p:cViewPr>
        <p:scale>
          <a:sx n="60" d="100"/>
          <a:sy n="60" d="100"/>
        </p:scale>
        <p:origin x="400" y="104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4/15/22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4/15/22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4/15/22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4/15/22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4/15/22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4/15/22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4/15/22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4/15/22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4/15/22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4/15/22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4/15/22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4/15/22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4/15/22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4/15/22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file:////var/folders/2x/50006xsn3lx6xh25m2rqx78c0000gn/T/com.microsoft.Word/WebArchiveCopyPasteTempFiles/page1image27870848" TargetMode="External"/><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file:////var/folders/2x/50006xsn3lx6xh25m2rqx78c0000gn/T/com.microsoft.Word/WebArchiveCopyPasteTempFiles/page1image27872512" TargetMode="External"/><Relationship Id="rId5" Type="http://schemas.openxmlformats.org/officeDocument/2006/relationships/image" Target="../media/image24.pn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3.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file:////var/folders/2x/50006xsn3lx6xh25m2rqx78c0000gn/T/com.microsoft.Word/WebArchiveCopyPasteTempFiles/page1image27870848" TargetMode="External"/><Relationship Id="rId3" Type="http://schemas.openxmlformats.org/officeDocument/2006/relationships/image" Target="../media/image23.jpeg"/><Relationship Id="rId7" Type="http://schemas.openxmlformats.org/officeDocument/2006/relationships/image" Target="../media/image40.png"/><Relationship Id="rId12" Type="http://schemas.openxmlformats.org/officeDocument/2006/relationships/image" Target="../media/image25.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file:////var/folders/2x/50006xsn3lx6xh25m2rqx78c0000gn/T/com.microsoft.Word/WebArchiveCopyPasteTempFiles/page1image27872512" TargetMode="External"/><Relationship Id="rId5" Type="http://schemas.openxmlformats.org/officeDocument/2006/relationships/image" Target="../media/image39.png"/><Relationship Id="rId10" Type="http://schemas.openxmlformats.org/officeDocument/2006/relationships/image" Target="../media/image24.png"/><Relationship Id="rId4" Type="http://schemas.openxmlformats.org/officeDocument/2006/relationships/image" Target="../media/image38.jpg"/><Relationship Id="rId9" Type="http://schemas.openxmlformats.org/officeDocument/2006/relationships/image" Target="../media/image10.jpg"/></Relationships>
</file>

<file path=ppt/slides/_rels/slide28.xml.rels><?xml version="1.0" encoding="UTF-8" standalone="yes"?>
<Relationships xmlns="http://schemas.openxmlformats.org/package/2006/relationships"><Relationship Id="rId3" Type="http://schemas.openxmlformats.org/officeDocument/2006/relationships/hyperlink" Target="http://www.youthearnandlearnonline.org/" TargetMode="External"/><Relationship Id="rId2" Type="http://schemas.openxmlformats.org/officeDocument/2006/relationships/hyperlink" Target="mailto:youthearnandlearn1@gmail.com" TargetMode="External"/><Relationship Id="rId1" Type="http://schemas.openxmlformats.org/officeDocument/2006/relationships/slideLayout" Target="../slideLayouts/slideLayout2.xml"/><Relationship Id="rId5" Type="http://schemas.openxmlformats.org/officeDocument/2006/relationships/hyperlink" Target="http://www.spcdc-va.org/" TargetMode="External"/><Relationship Id="rId4" Type="http://schemas.openxmlformats.org/officeDocument/2006/relationships/hyperlink" Target="mailto:stpaulcdcva@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A00BC-70C0-7244-B0F2-251D6F8FB0D5}"/>
              </a:ext>
            </a:extLst>
          </p:cNvPr>
          <p:cNvSpPr>
            <a:spLocks noGrp="1"/>
          </p:cNvSpPr>
          <p:nvPr>
            <p:ph type="ctrTitle"/>
          </p:nvPr>
        </p:nvSpPr>
        <p:spPr>
          <a:xfrm>
            <a:off x="1154955" y="820783"/>
            <a:ext cx="8825658" cy="3329581"/>
          </a:xfrm>
        </p:spPr>
        <p:txBody>
          <a:bodyPr/>
          <a:lstStyle/>
          <a:p>
            <a:r>
              <a:rPr lang="en-US" dirty="0"/>
              <a:t>Investing in Healthy Futures</a:t>
            </a:r>
          </a:p>
        </p:txBody>
      </p:sp>
      <p:sp>
        <p:nvSpPr>
          <p:cNvPr id="3" name="Subtitle 2">
            <a:extLst>
              <a:ext uri="{FF2B5EF4-FFF2-40B4-BE49-F238E27FC236}">
                <a16:creationId xmlns:a16="http://schemas.microsoft.com/office/drawing/2014/main" id="{3D6D6DF1-A333-F542-B4D6-5FC2714FC336}"/>
              </a:ext>
            </a:extLst>
          </p:cNvPr>
          <p:cNvSpPr>
            <a:spLocks noGrp="1"/>
          </p:cNvSpPr>
          <p:nvPr>
            <p:ph type="subTitle" idx="1"/>
          </p:nvPr>
        </p:nvSpPr>
        <p:spPr/>
        <p:txBody>
          <a:bodyPr>
            <a:normAutofit fontScale="85000" lnSpcReduction="10000"/>
          </a:bodyPr>
          <a:lstStyle/>
          <a:p>
            <a:r>
              <a:rPr lang="en-US" dirty="0"/>
              <a:t>Karen Bailey, Youth Earn &amp; Learn</a:t>
            </a:r>
          </a:p>
          <a:p>
            <a:r>
              <a:rPr lang="en-US" dirty="0"/>
              <a:t>Leahmarie Gottlieb, St. Paul’s Community Development Corporation</a:t>
            </a:r>
          </a:p>
        </p:txBody>
      </p:sp>
    </p:spTree>
    <p:extLst>
      <p:ext uri="{BB962C8B-B14F-4D97-AF65-F5344CB8AC3E}">
        <p14:creationId xmlns:p14="http://schemas.microsoft.com/office/powerpoint/2010/main" val="4234385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8B44C-0932-EA4F-AF94-453ED3C9527B}"/>
              </a:ext>
            </a:extLst>
          </p:cNvPr>
          <p:cNvSpPr>
            <a:spLocks noGrp="1"/>
          </p:cNvSpPr>
          <p:nvPr>
            <p:ph type="title"/>
          </p:nvPr>
        </p:nvSpPr>
        <p:spPr>
          <a:xfrm>
            <a:off x="4419617" y="-787404"/>
            <a:ext cx="5092906" cy="1574808"/>
          </a:xfrm>
        </p:spPr>
        <p:txBody>
          <a:bodyPr/>
          <a:lstStyle/>
          <a:p>
            <a:r>
              <a:rPr lang="en-US" dirty="0"/>
              <a:t>#</a:t>
            </a:r>
            <a:r>
              <a:rPr lang="en-US" dirty="0" err="1"/>
              <a:t>FoodDesertSolutions</a:t>
            </a:r>
            <a:endParaRPr lang="en-US" dirty="0"/>
          </a:p>
        </p:txBody>
      </p:sp>
      <p:sp>
        <p:nvSpPr>
          <p:cNvPr id="4" name="Text Placeholder 3">
            <a:extLst>
              <a:ext uri="{FF2B5EF4-FFF2-40B4-BE49-F238E27FC236}">
                <a16:creationId xmlns:a16="http://schemas.microsoft.com/office/drawing/2014/main" id="{D2767662-CBE1-7141-8F22-F8253C44C31E}"/>
              </a:ext>
            </a:extLst>
          </p:cNvPr>
          <p:cNvSpPr>
            <a:spLocks noGrp="1"/>
          </p:cNvSpPr>
          <p:nvPr>
            <p:ph type="body" sz="half" idx="2"/>
          </p:nvPr>
        </p:nvSpPr>
        <p:spPr>
          <a:xfrm>
            <a:off x="1567391" y="3660210"/>
            <a:ext cx="5084979" cy="2190307"/>
          </a:xfrm>
        </p:spPr>
        <p:txBody>
          <a:bodyPr>
            <a:normAutofit fontScale="92500" lnSpcReduction="20000"/>
          </a:bodyPr>
          <a:lstStyle/>
          <a:p>
            <a:r>
              <a:rPr lang="en-US" sz="1800" b="1" dirty="0"/>
              <a:t>Training &amp; Development</a:t>
            </a:r>
          </a:p>
          <a:p>
            <a:pPr marL="285750" indent="-285750">
              <a:buFont typeface="Wingdings" pitchFamily="2" charset="2"/>
              <a:buChar char="Ø"/>
            </a:pPr>
            <a:r>
              <a:rPr lang="en-US" sz="1700" dirty="0"/>
              <a:t>Youth Earn and Learn Jobs-for-Kids©</a:t>
            </a:r>
            <a:br>
              <a:rPr lang="en-US" sz="1700" dirty="0"/>
            </a:br>
            <a:endParaRPr lang="en-US" sz="1700" dirty="0"/>
          </a:p>
          <a:p>
            <a:pPr marL="285750" indent="-285750">
              <a:buFont typeface="Wingdings" pitchFamily="2" charset="2"/>
              <a:buChar char="Ø"/>
            </a:pPr>
            <a:r>
              <a:rPr lang="en-US" sz="1700" dirty="0"/>
              <a:t>5th Annual Youth Empowerment Summit: How to Earn Six Figures with or without a College Degree! © </a:t>
            </a:r>
          </a:p>
          <a:p>
            <a:pPr marL="285750" indent="-285750">
              <a:buFont typeface="Wingdings" pitchFamily="2" charset="2"/>
              <a:buChar char="Ø"/>
            </a:pPr>
            <a:r>
              <a:rPr lang="en-US" sz="1700" dirty="0"/>
              <a:t>Adult Learn and Earn Jobs-for-U (Unemployed/Underemployed) © </a:t>
            </a:r>
          </a:p>
          <a:p>
            <a:endParaRPr lang="en-US" sz="1800" b="1" dirty="0"/>
          </a:p>
        </p:txBody>
      </p:sp>
      <p:pic>
        <p:nvPicPr>
          <p:cNvPr id="14" name="Picture Placeholder 13">
            <a:extLst>
              <a:ext uri="{FF2B5EF4-FFF2-40B4-BE49-F238E27FC236}">
                <a16:creationId xmlns:a16="http://schemas.microsoft.com/office/drawing/2014/main" id="{BDAA7685-886E-6F4A-9C23-AFE405AAF3DF}"/>
              </a:ext>
            </a:extLst>
          </p:cNvPr>
          <p:cNvPicPr>
            <a:picLocks noGrp="1" noChangeAspect="1"/>
          </p:cNvPicPr>
          <p:nvPr>
            <p:ph type="pic" idx="1"/>
          </p:nvPr>
        </p:nvPicPr>
        <p:blipFill>
          <a:blip r:embed="rId2"/>
          <a:srcRect l="3125" r="3125"/>
          <a:stretch>
            <a:fillRect/>
          </a:stretch>
        </p:blipFill>
        <p:spPr>
          <a:xfrm>
            <a:off x="649917" y="520662"/>
            <a:ext cx="3459963" cy="2767970"/>
          </a:xfrm>
        </p:spPr>
      </p:pic>
      <p:pic>
        <p:nvPicPr>
          <p:cNvPr id="5" name="Picture Placeholder 7">
            <a:extLst>
              <a:ext uri="{FF2B5EF4-FFF2-40B4-BE49-F238E27FC236}">
                <a16:creationId xmlns:a16="http://schemas.microsoft.com/office/drawing/2014/main" id="{F3CD2FBB-9AB1-F146-B7D3-90C2A44F2086}"/>
              </a:ext>
            </a:extLst>
          </p:cNvPr>
          <p:cNvPicPr>
            <a:picLocks noChangeAspect="1"/>
          </p:cNvPicPr>
          <p:nvPr/>
        </p:nvPicPr>
        <p:blipFill>
          <a:blip r:embed="rId3"/>
          <a:srcRect l="23750" r="23750"/>
          <a:stretch>
            <a:fillRect/>
          </a:stretch>
        </p:blipFill>
        <p:spPr>
          <a:xfrm>
            <a:off x="7440553" y="1374210"/>
            <a:ext cx="3599675" cy="457200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597979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5BB9C6-4E4D-9849-A9B3-A6F62FC37198}"/>
              </a:ext>
            </a:extLst>
          </p:cNvPr>
          <p:cNvSpPr/>
          <p:nvPr/>
        </p:nvSpPr>
        <p:spPr>
          <a:xfrm>
            <a:off x="528268" y="708354"/>
            <a:ext cx="8194157" cy="2062103"/>
          </a:xfrm>
          <a:prstGeom prst="rect">
            <a:avLst/>
          </a:prstGeom>
        </p:spPr>
        <p:txBody>
          <a:bodyPr wrap="square">
            <a:spAutoFit/>
          </a:bodyPr>
          <a:lstStyle/>
          <a:p>
            <a:r>
              <a:rPr lang="en-US" sz="2000" b="1" dirty="0"/>
              <a:t>Products &amp; Services</a:t>
            </a:r>
          </a:p>
          <a:p>
            <a:pPr marL="285750" indent="-285750">
              <a:buFont typeface="Wingdings" pitchFamily="2" charset="2"/>
              <a:buChar char="Ø"/>
            </a:pPr>
            <a:r>
              <a:rPr lang="en-US" dirty="0"/>
              <a:t>Fresh Produce Grab Bags and Mobile Fresh Produce Stands</a:t>
            </a:r>
          </a:p>
          <a:p>
            <a:pPr marL="285750" indent="-285750">
              <a:buFont typeface="Wingdings" pitchFamily="2" charset="2"/>
              <a:buChar char="Ø"/>
            </a:pPr>
            <a:r>
              <a:rPr lang="en-US" dirty="0"/>
              <a:t>Community Gardens</a:t>
            </a:r>
          </a:p>
          <a:p>
            <a:pPr marL="285750" indent="-285750">
              <a:buFont typeface="Wingdings" pitchFamily="2" charset="2"/>
              <a:buChar char="Ø"/>
            </a:pPr>
            <a:r>
              <a:rPr lang="en-US" dirty="0"/>
              <a:t>Healthy Home-Delivered Meals</a:t>
            </a:r>
          </a:p>
          <a:p>
            <a:pPr marL="285750" indent="-285750">
              <a:buFont typeface="Wingdings" pitchFamily="2" charset="2"/>
              <a:buChar char="Ø"/>
            </a:pPr>
            <a:r>
              <a:rPr lang="en-US" dirty="0"/>
              <a:t>Call-In Grocery Shopping &amp; Delivery Service</a:t>
            </a:r>
          </a:p>
          <a:p>
            <a:pPr marL="285750" indent="-285750">
              <a:buFont typeface="Wingdings" pitchFamily="2" charset="2"/>
              <a:buChar char="Ø"/>
            </a:pPr>
            <a:r>
              <a:rPr lang="en-US" dirty="0"/>
              <a:t>Nutritional Education and Culturally Relevant Cooking Classes</a:t>
            </a:r>
          </a:p>
          <a:p>
            <a:pPr marL="285750" indent="-285750">
              <a:buFont typeface="Wingdings" pitchFamily="2" charset="2"/>
              <a:buChar char="Ø"/>
            </a:pPr>
            <a:r>
              <a:rPr lang="en-US" dirty="0"/>
              <a:t>Red Apron Talks</a:t>
            </a:r>
          </a:p>
        </p:txBody>
      </p:sp>
      <p:pic>
        <p:nvPicPr>
          <p:cNvPr id="15" name="Picture 14">
            <a:extLst>
              <a:ext uri="{FF2B5EF4-FFF2-40B4-BE49-F238E27FC236}">
                <a16:creationId xmlns:a16="http://schemas.microsoft.com/office/drawing/2014/main" id="{0D6E0FFA-306C-F340-92A2-D690681EA36B}"/>
              </a:ext>
            </a:extLst>
          </p:cNvPr>
          <p:cNvPicPr>
            <a:picLocks noChangeAspect="1"/>
          </p:cNvPicPr>
          <p:nvPr/>
        </p:nvPicPr>
        <p:blipFill>
          <a:blip r:embed="rId2"/>
          <a:stretch>
            <a:fillRect/>
          </a:stretch>
        </p:blipFill>
        <p:spPr>
          <a:xfrm>
            <a:off x="1014563" y="3748653"/>
            <a:ext cx="5414031" cy="2630881"/>
          </a:xfrm>
          <a:prstGeom prst="rect">
            <a:avLst/>
          </a:prstGeom>
        </p:spPr>
      </p:pic>
      <p:pic>
        <p:nvPicPr>
          <p:cNvPr id="4" name="Picture 3">
            <a:extLst>
              <a:ext uri="{FF2B5EF4-FFF2-40B4-BE49-F238E27FC236}">
                <a16:creationId xmlns:a16="http://schemas.microsoft.com/office/drawing/2014/main" id="{8361B7CE-1172-E843-B774-0CF22700EC1E}"/>
              </a:ext>
            </a:extLst>
          </p:cNvPr>
          <p:cNvPicPr>
            <a:picLocks noChangeAspect="1"/>
          </p:cNvPicPr>
          <p:nvPr/>
        </p:nvPicPr>
        <p:blipFill>
          <a:blip r:embed="rId3"/>
          <a:stretch>
            <a:fillRect/>
          </a:stretch>
        </p:blipFill>
        <p:spPr>
          <a:xfrm>
            <a:off x="6872359" y="2770457"/>
            <a:ext cx="4593265" cy="3039033"/>
          </a:xfrm>
          <a:prstGeom prst="rect">
            <a:avLst/>
          </a:prstGeom>
        </p:spPr>
      </p:pic>
    </p:spTree>
    <p:extLst>
      <p:ext uri="{BB962C8B-B14F-4D97-AF65-F5344CB8AC3E}">
        <p14:creationId xmlns:p14="http://schemas.microsoft.com/office/powerpoint/2010/main" val="2348387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DC88A1-E68A-7A47-A3B6-DA8B9A31E1F8}"/>
              </a:ext>
            </a:extLst>
          </p:cNvPr>
          <p:cNvSpPr/>
          <p:nvPr/>
        </p:nvSpPr>
        <p:spPr>
          <a:xfrm>
            <a:off x="3191933" y="756443"/>
            <a:ext cx="5540941" cy="830997"/>
          </a:xfrm>
          <a:prstGeom prst="rect">
            <a:avLst/>
          </a:prstGeom>
        </p:spPr>
        <p:txBody>
          <a:bodyPr wrap="square">
            <a:spAutoFit/>
          </a:bodyPr>
          <a:lstStyle/>
          <a:p>
            <a:pPr algn="ctr"/>
            <a:r>
              <a:rPr lang="en-US" sz="2400" b="1" dirty="0"/>
              <a:t>On-the-Job Training with Real World Work Experience</a:t>
            </a:r>
          </a:p>
        </p:txBody>
      </p:sp>
      <p:pic>
        <p:nvPicPr>
          <p:cNvPr id="3" name="Picture 2">
            <a:extLst>
              <a:ext uri="{FF2B5EF4-FFF2-40B4-BE49-F238E27FC236}">
                <a16:creationId xmlns:a16="http://schemas.microsoft.com/office/drawing/2014/main" id="{03D5469F-F883-CC40-A86F-F38C32542D9A}"/>
              </a:ext>
            </a:extLst>
          </p:cNvPr>
          <p:cNvPicPr>
            <a:picLocks noChangeAspect="1"/>
          </p:cNvPicPr>
          <p:nvPr/>
        </p:nvPicPr>
        <p:blipFill>
          <a:blip r:embed="rId2"/>
          <a:stretch>
            <a:fillRect/>
          </a:stretch>
        </p:blipFill>
        <p:spPr>
          <a:xfrm rot="5400000">
            <a:off x="2172957" y="2693951"/>
            <a:ext cx="3495155" cy="2621367"/>
          </a:xfrm>
          <a:prstGeom prst="rect">
            <a:avLst/>
          </a:prstGeom>
        </p:spPr>
      </p:pic>
      <p:pic>
        <p:nvPicPr>
          <p:cNvPr id="6" name="Picture 5">
            <a:extLst>
              <a:ext uri="{FF2B5EF4-FFF2-40B4-BE49-F238E27FC236}">
                <a16:creationId xmlns:a16="http://schemas.microsoft.com/office/drawing/2014/main" id="{BBAC2F10-0094-FB48-9B9B-D60E09B1A70B}"/>
              </a:ext>
            </a:extLst>
          </p:cNvPr>
          <p:cNvPicPr>
            <a:picLocks noChangeAspect="1"/>
          </p:cNvPicPr>
          <p:nvPr/>
        </p:nvPicPr>
        <p:blipFill>
          <a:blip r:embed="rId3"/>
          <a:stretch>
            <a:fillRect/>
          </a:stretch>
        </p:blipFill>
        <p:spPr>
          <a:xfrm>
            <a:off x="6790660" y="2547973"/>
            <a:ext cx="3884428" cy="2913321"/>
          </a:xfrm>
          <a:prstGeom prst="rect">
            <a:avLst/>
          </a:prstGeom>
        </p:spPr>
      </p:pic>
    </p:spTree>
    <p:extLst>
      <p:ext uri="{BB962C8B-B14F-4D97-AF65-F5344CB8AC3E}">
        <p14:creationId xmlns:p14="http://schemas.microsoft.com/office/powerpoint/2010/main" val="1088688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D42875-2A09-8B43-A354-A6315EF65451}"/>
              </a:ext>
            </a:extLst>
          </p:cNvPr>
          <p:cNvPicPr>
            <a:picLocks noChangeAspect="1"/>
          </p:cNvPicPr>
          <p:nvPr/>
        </p:nvPicPr>
        <p:blipFill>
          <a:blip r:embed="rId2"/>
          <a:stretch>
            <a:fillRect/>
          </a:stretch>
        </p:blipFill>
        <p:spPr>
          <a:xfrm>
            <a:off x="4038600" y="1351546"/>
            <a:ext cx="3942347" cy="3942347"/>
          </a:xfrm>
          <a:prstGeom prst="rect">
            <a:avLst/>
          </a:prstGeom>
        </p:spPr>
      </p:pic>
    </p:spTree>
    <p:extLst>
      <p:ext uri="{BB962C8B-B14F-4D97-AF65-F5344CB8AC3E}">
        <p14:creationId xmlns:p14="http://schemas.microsoft.com/office/powerpoint/2010/main" val="2151550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D946DF-A037-6144-B2C5-35163A97158B}"/>
              </a:ext>
            </a:extLst>
          </p:cNvPr>
          <p:cNvPicPr>
            <a:picLocks noChangeAspect="1"/>
          </p:cNvPicPr>
          <p:nvPr/>
        </p:nvPicPr>
        <p:blipFill>
          <a:blip r:embed="rId2"/>
          <a:stretch>
            <a:fillRect/>
          </a:stretch>
        </p:blipFill>
        <p:spPr>
          <a:xfrm>
            <a:off x="2654239" y="258860"/>
            <a:ext cx="2495649" cy="6230805"/>
          </a:xfrm>
          <a:prstGeom prst="rect">
            <a:avLst/>
          </a:prstGeom>
        </p:spPr>
      </p:pic>
      <p:pic>
        <p:nvPicPr>
          <p:cNvPr id="7" name="Picture 6">
            <a:extLst>
              <a:ext uri="{FF2B5EF4-FFF2-40B4-BE49-F238E27FC236}">
                <a16:creationId xmlns:a16="http://schemas.microsoft.com/office/drawing/2014/main" id="{396B5E5D-DF24-3E4D-99BE-3DE6067509C4}"/>
              </a:ext>
            </a:extLst>
          </p:cNvPr>
          <p:cNvPicPr>
            <a:picLocks noChangeAspect="1"/>
          </p:cNvPicPr>
          <p:nvPr/>
        </p:nvPicPr>
        <p:blipFill>
          <a:blip r:embed="rId3"/>
          <a:stretch>
            <a:fillRect/>
          </a:stretch>
        </p:blipFill>
        <p:spPr>
          <a:xfrm>
            <a:off x="6583730" y="2247253"/>
            <a:ext cx="2823871" cy="2823871"/>
          </a:xfrm>
          <a:prstGeom prst="rect">
            <a:avLst/>
          </a:prstGeom>
        </p:spPr>
      </p:pic>
    </p:spTree>
    <p:extLst>
      <p:ext uri="{BB962C8B-B14F-4D97-AF65-F5344CB8AC3E}">
        <p14:creationId xmlns:p14="http://schemas.microsoft.com/office/powerpoint/2010/main" val="1516835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4301635-CD59-7040-9B33-68F197FD6471}"/>
              </a:ext>
            </a:extLst>
          </p:cNvPr>
          <p:cNvPicPr>
            <a:picLocks noChangeAspect="1"/>
          </p:cNvPicPr>
          <p:nvPr/>
        </p:nvPicPr>
        <p:blipFill>
          <a:blip r:embed="rId2"/>
          <a:stretch>
            <a:fillRect/>
          </a:stretch>
        </p:blipFill>
        <p:spPr>
          <a:xfrm>
            <a:off x="1015393" y="1500555"/>
            <a:ext cx="3609110" cy="3609110"/>
          </a:xfrm>
          <a:prstGeom prst="rect">
            <a:avLst/>
          </a:prstGeom>
        </p:spPr>
      </p:pic>
      <p:sp>
        <p:nvSpPr>
          <p:cNvPr id="2" name="TextBox 1">
            <a:extLst>
              <a:ext uri="{FF2B5EF4-FFF2-40B4-BE49-F238E27FC236}">
                <a16:creationId xmlns:a16="http://schemas.microsoft.com/office/drawing/2014/main" id="{6031B517-8734-EB49-8F14-C0B3DE28EA02}"/>
              </a:ext>
            </a:extLst>
          </p:cNvPr>
          <p:cNvSpPr txBox="1"/>
          <p:nvPr/>
        </p:nvSpPr>
        <p:spPr>
          <a:xfrm>
            <a:off x="5461192" y="526974"/>
            <a:ext cx="4251158" cy="2246769"/>
          </a:xfrm>
          <a:prstGeom prst="rect">
            <a:avLst/>
          </a:prstGeom>
          <a:noFill/>
        </p:spPr>
        <p:txBody>
          <a:bodyPr wrap="square" rtlCol="0">
            <a:spAutoFit/>
          </a:bodyPr>
          <a:lstStyle/>
          <a:p>
            <a:r>
              <a:rPr lang="en-US" sz="2000" dirty="0"/>
              <a:t>…brings a "food is medicine" approach to address a key social determinant of health (food apartheid) for patients with chronic illnesses related to or negatively impacted by poor diet.</a:t>
            </a:r>
          </a:p>
        </p:txBody>
      </p:sp>
      <p:pic>
        <p:nvPicPr>
          <p:cNvPr id="6" name="Picture 5" descr="A picture containing text, tableware, dishware&#10;&#10;Description automatically generated">
            <a:extLst>
              <a:ext uri="{FF2B5EF4-FFF2-40B4-BE49-F238E27FC236}">
                <a16:creationId xmlns:a16="http://schemas.microsoft.com/office/drawing/2014/main" id="{CB170630-7F58-0343-901D-224EDED9986F}"/>
              </a:ext>
            </a:extLst>
          </p:cNvPr>
          <p:cNvPicPr/>
          <p:nvPr/>
        </p:nvPicPr>
        <p:blipFill>
          <a:blip r:embed="rId3">
            <a:extLst>
              <a:ext uri="{28A0092B-C50C-407E-A947-70E740481C1C}">
                <a14:useLocalDpi xmlns:a14="http://schemas.microsoft.com/office/drawing/2010/main" val="0"/>
              </a:ext>
            </a:extLst>
          </a:blip>
          <a:stretch>
            <a:fillRect/>
          </a:stretch>
        </p:blipFill>
        <p:spPr>
          <a:xfrm>
            <a:off x="5202274" y="3256188"/>
            <a:ext cx="2660698" cy="1027611"/>
          </a:xfrm>
          <a:prstGeom prst="rect">
            <a:avLst/>
          </a:prstGeom>
          <a:solidFill>
            <a:schemeClr val="tx1"/>
          </a:solidFill>
        </p:spPr>
      </p:pic>
      <p:pic>
        <p:nvPicPr>
          <p:cNvPr id="8" name="Picture 7">
            <a:extLst>
              <a:ext uri="{FF2B5EF4-FFF2-40B4-BE49-F238E27FC236}">
                <a16:creationId xmlns:a16="http://schemas.microsoft.com/office/drawing/2014/main" id="{E014CC5F-2E62-324C-A228-FDCE31D9F3C5}"/>
              </a:ext>
            </a:extLst>
          </p:cNvPr>
          <p:cNvPicPr>
            <a:picLocks noChangeAspect="1"/>
          </p:cNvPicPr>
          <p:nvPr/>
        </p:nvPicPr>
        <p:blipFill>
          <a:blip r:embed="rId4"/>
          <a:stretch>
            <a:fillRect/>
          </a:stretch>
        </p:blipFill>
        <p:spPr>
          <a:xfrm>
            <a:off x="8562302" y="3565638"/>
            <a:ext cx="3141735" cy="751071"/>
          </a:xfrm>
          <a:prstGeom prst="rect">
            <a:avLst/>
          </a:prstGeom>
        </p:spPr>
      </p:pic>
      <p:sp>
        <p:nvSpPr>
          <p:cNvPr id="3" name="Rectangle 2">
            <a:extLst>
              <a:ext uri="{FF2B5EF4-FFF2-40B4-BE49-F238E27FC236}">
                <a16:creationId xmlns:a16="http://schemas.microsoft.com/office/drawing/2014/main" id="{08008991-4AE2-FB4E-B8BC-106281895DD3}"/>
              </a:ext>
            </a:extLst>
          </p:cNvPr>
          <p:cNvSpPr>
            <a:spLocks noChangeArrowheads="1"/>
          </p:cNvSpPr>
          <p:nvPr/>
        </p:nvSpPr>
        <p:spPr bwMode="auto">
          <a:xfrm>
            <a:off x="4926073" y="5451230"/>
            <a:ext cx="12192000" cy="0"/>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descr="page1image27872512">
            <a:extLst>
              <a:ext uri="{FF2B5EF4-FFF2-40B4-BE49-F238E27FC236}">
                <a16:creationId xmlns:a16="http://schemas.microsoft.com/office/drawing/2014/main" id="{3D0A202F-72CA-904C-B312-F7DC1C6A8D5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986852" y="5085952"/>
            <a:ext cx="3213100" cy="431800"/>
          </a:xfrm>
          <a:prstGeom prst="rect">
            <a:avLst/>
          </a:prstGeom>
          <a:solidFill>
            <a:schemeClr val="tx1"/>
          </a:solidFill>
        </p:spPr>
      </p:pic>
      <p:sp>
        <p:nvSpPr>
          <p:cNvPr id="4" name="Rectangle 4">
            <a:extLst>
              <a:ext uri="{FF2B5EF4-FFF2-40B4-BE49-F238E27FC236}">
                <a16:creationId xmlns:a16="http://schemas.microsoft.com/office/drawing/2014/main" id="{E9CE94B5-6135-B447-B340-5898C60433B7}"/>
              </a:ext>
            </a:extLst>
          </p:cNvPr>
          <p:cNvSpPr>
            <a:spLocks noChangeArrowheads="1"/>
          </p:cNvSpPr>
          <p:nvPr/>
        </p:nvSpPr>
        <p:spPr bwMode="auto">
          <a:xfrm>
            <a:off x="8562302" y="5521080"/>
            <a:ext cx="12192000" cy="0"/>
          </a:xfrm>
          <a:prstGeom prst="rect">
            <a:avLst/>
          </a:prstGeom>
          <a:solidFill>
            <a:schemeClr val="tx1"/>
          </a:solidFill>
          <a:ln>
            <a:noFill/>
          </a:ln>
          <a:effec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2" descr="page1image27870848">
            <a:extLst>
              <a:ext uri="{FF2B5EF4-FFF2-40B4-BE49-F238E27FC236}">
                <a16:creationId xmlns:a16="http://schemas.microsoft.com/office/drawing/2014/main" id="{3570B6B2-3781-AA47-A7BB-99BC4AD8534A}"/>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8562301" y="5454559"/>
            <a:ext cx="2578100" cy="723900"/>
          </a:xfrm>
          <a:prstGeom prst="rect">
            <a:avLst/>
          </a:prstGeom>
          <a:solidFill>
            <a:schemeClr val="tx1"/>
          </a:solidFill>
        </p:spPr>
      </p:pic>
    </p:spTree>
    <p:extLst>
      <p:ext uri="{BB962C8B-B14F-4D97-AF65-F5344CB8AC3E}">
        <p14:creationId xmlns:p14="http://schemas.microsoft.com/office/powerpoint/2010/main" val="4019844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6E9E56-6911-5A43-96DE-7D228705827E}"/>
              </a:ext>
            </a:extLst>
          </p:cNvPr>
          <p:cNvPicPr>
            <a:picLocks noChangeAspect="1"/>
          </p:cNvPicPr>
          <p:nvPr/>
        </p:nvPicPr>
        <p:blipFill>
          <a:blip r:embed="rId2"/>
          <a:stretch>
            <a:fillRect/>
          </a:stretch>
        </p:blipFill>
        <p:spPr>
          <a:xfrm>
            <a:off x="7173457" y="2116724"/>
            <a:ext cx="3059026" cy="1189621"/>
          </a:xfrm>
          <a:prstGeom prst="rect">
            <a:avLst/>
          </a:prstGeom>
        </p:spPr>
      </p:pic>
      <p:pic>
        <p:nvPicPr>
          <p:cNvPr id="4" name="Picture 3">
            <a:extLst>
              <a:ext uri="{FF2B5EF4-FFF2-40B4-BE49-F238E27FC236}">
                <a16:creationId xmlns:a16="http://schemas.microsoft.com/office/drawing/2014/main" id="{7B97A78F-ADAC-7242-A56F-7C21A2C101E9}"/>
              </a:ext>
            </a:extLst>
          </p:cNvPr>
          <p:cNvPicPr>
            <a:picLocks noChangeAspect="1"/>
          </p:cNvPicPr>
          <p:nvPr/>
        </p:nvPicPr>
        <p:blipFill>
          <a:blip r:embed="rId3"/>
          <a:stretch>
            <a:fillRect/>
          </a:stretch>
        </p:blipFill>
        <p:spPr>
          <a:xfrm>
            <a:off x="2151290" y="1541417"/>
            <a:ext cx="1999518" cy="1999518"/>
          </a:xfrm>
          <a:prstGeom prst="rect">
            <a:avLst/>
          </a:prstGeom>
        </p:spPr>
      </p:pic>
      <p:pic>
        <p:nvPicPr>
          <p:cNvPr id="5" name="Picture 4">
            <a:extLst>
              <a:ext uri="{FF2B5EF4-FFF2-40B4-BE49-F238E27FC236}">
                <a16:creationId xmlns:a16="http://schemas.microsoft.com/office/drawing/2014/main" id="{C5C34BAC-8FFA-5443-8A74-2BCFABF08225}"/>
              </a:ext>
            </a:extLst>
          </p:cNvPr>
          <p:cNvPicPr>
            <a:picLocks noChangeAspect="1"/>
          </p:cNvPicPr>
          <p:nvPr/>
        </p:nvPicPr>
        <p:blipFill>
          <a:blip r:embed="rId4"/>
          <a:stretch>
            <a:fillRect/>
          </a:stretch>
        </p:blipFill>
        <p:spPr>
          <a:xfrm>
            <a:off x="4554866" y="3897969"/>
            <a:ext cx="2264325" cy="2264325"/>
          </a:xfrm>
          <a:prstGeom prst="rect">
            <a:avLst/>
          </a:prstGeom>
        </p:spPr>
      </p:pic>
      <p:sp>
        <p:nvSpPr>
          <p:cNvPr id="14" name="Bent-Up Arrow 13">
            <a:extLst>
              <a:ext uri="{FF2B5EF4-FFF2-40B4-BE49-F238E27FC236}">
                <a16:creationId xmlns:a16="http://schemas.microsoft.com/office/drawing/2014/main" id="{353CA65E-38A6-254E-AA93-2704F2B4F381}"/>
              </a:ext>
            </a:extLst>
          </p:cNvPr>
          <p:cNvSpPr/>
          <p:nvPr/>
        </p:nvSpPr>
        <p:spPr>
          <a:xfrm rot="13359981">
            <a:off x="4784595" y="1472644"/>
            <a:ext cx="1455519" cy="1246392"/>
          </a:xfrm>
          <a:prstGeom prst="ben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Bent-Up Arrow 14">
            <a:extLst>
              <a:ext uri="{FF2B5EF4-FFF2-40B4-BE49-F238E27FC236}">
                <a16:creationId xmlns:a16="http://schemas.microsoft.com/office/drawing/2014/main" id="{0F095E41-8470-314E-A341-EC6B174CFC43}"/>
              </a:ext>
            </a:extLst>
          </p:cNvPr>
          <p:cNvSpPr/>
          <p:nvPr/>
        </p:nvSpPr>
        <p:spPr>
          <a:xfrm rot="5400000">
            <a:off x="2168175" y="4260421"/>
            <a:ext cx="1455519" cy="1246392"/>
          </a:xfrm>
          <a:prstGeom prst="ben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ent-Up Arrow 15">
            <a:extLst>
              <a:ext uri="{FF2B5EF4-FFF2-40B4-BE49-F238E27FC236}">
                <a16:creationId xmlns:a16="http://schemas.microsoft.com/office/drawing/2014/main" id="{37A2EF6C-9327-AD4E-ABFB-F3396058EA56}"/>
              </a:ext>
            </a:extLst>
          </p:cNvPr>
          <p:cNvSpPr/>
          <p:nvPr/>
        </p:nvSpPr>
        <p:spPr>
          <a:xfrm>
            <a:off x="7505579" y="4155857"/>
            <a:ext cx="1455519" cy="1246392"/>
          </a:xfrm>
          <a:prstGeom prst="bentUp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Right Arrow 18">
            <a:extLst>
              <a:ext uri="{FF2B5EF4-FFF2-40B4-BE49-F238E27FC236}">
                <a16:creationId xmlns:a16="http://schemas.microsoft.com/office/drawing/2014/main" id="{075A97EF-1EB0-B54E-8D24-0DDEB92325E7}"/>
              </a:ext>
            </a:extLst>
          </p:cNvPr>
          <p:cNvSpPr/>
          <p:nvPr/>
        </p:nvSpPr>
        <p:spPr>
          <a:xfrm>
            <a:off x="246928" y="2297184"/>
            <a:ext cx="1500304" cy="730979"/>
          </a:xfrm>
          <a:prstGeom prst="lef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Left-Right Arrow 19">
            <a:extLst>
              <a:ext uri="{FF2B5EF4-FFF2-40B4-BE49-F238E27FC236}">
                <a16:creationId xmlns:a16="http://schemas.microsoft.com/office/drawing/2014/main" id="{10EC93C8-909E-AA49-8660-FD3798FE0820}"/>
              </a:ext>
            </a:extLst>
          </p:cNvPr>
          <p:cNvSpPr/>
          <p:nvPr/>
        </p:nvSpPr>
        <p:spPr>
          <a:xfrm>
            <a:off x="10445933" y="2316328"/>
            <a:ext cx="1500304" cy="730979"/>
          </a:xfrm>
          <a:prstGeom prst="leftRigh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5452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BF185-E5D8-9543-A325-78450EEA8D73}"/>
              </a:ext>
            </a:extLst>
          </p:cNvPr>
          <p:cNvPicPr>
            <a:picLocks noChangeAspect="1"/>
          </p:cNvPicPr>
          <p:nvPr/>
        </p:nvPicPr>
        <p:blipFill>
          <a:blip r:embed="rId2"/>
          <a:stretch>
            <a:fillRect/>
          </a:stretch>
        </p:blipFill>
        <p:spPr>
          <a:xfrm rot="5400000">
            <a:off x="443994" y="1359736"/>
            <a:ext cx="4910226" cy="3682669"/>
          </a:xfrm>
          <a:prstGeom prst="rect">
            <a:avLst/>
          </a:prstGeom>
        </p:spPr>
      </p:pic>
    </p:spTree>
    <p:extLst>
      <p:ext uri="{BB962C8B-B14F-4D97-AF65-F5344CB8AC3E}">
        <p14:creationId xmlns:p14="http://schemas.microsoft.com/office/powerpoint/2010/main" val="1770014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BF185-E5D8-9543-A325-78450EEA8D73}"/>
              </a:ext>
            </a:extLst>
          </p:cNvPr>
          <p:cNvPicPr>
            <a:picLocks noChangeAspect="1"/>
          </p:cNvPicPr>
          <p:nvPr/>
        </p:nvPicPr>
        <p:blipFill>
          <a:blip r:embed="rId2"/>
          <a:stretch>
            <a:fillRect/>
          </a:stretch>
        </p:blipFill>
        <p:spPr>
          <a:xfrm rot="5400000">
            <a:off x="443994" y="1359736"/>
            <a:ext cx="4910226" cy="3682669"/>
          </a:xfrm>
          <a:prstGeom prst="rect">
            <a:avLst/>
          </a:prstGeom>
        </p:spPr>
      </p:pic>
      <p:pic>
        <p:nvPicPr>
          <p:cNvPr id="5" name="Picture 4">
            <a:extLst>
              <a:ext uri="{FF2B5EF4-FFF2-40B4-BE49-F238E27FC236}">
                <a16:creationId xmlns:a16="http://schemas.microsoft.com/office/drawing/2014/main" id="{539768DE-237A-8B4F-9E72-A313AD6BBD9D}"/>
              </a:ext>
            </a:extLst>
          </p:cNvPr>
          <p:cNvPicPr>
            <a:picLocks noChangeAspect="1"/>
          </p:cNvPicPr>
          <p:nvPr/>
        </p:nvPicPr>
        <p:blipFill>
          <a:blip r:embed="rId3"/>
          <a:stretch>
            <a:fillRect/>
          </a:stretch>
        </p:blipFill>
        <p:spPr>
          <a:xfrm>
            <a:off x="2285999" y="497160"/>
            <a:ext cx="7210425" cy="5407819"/>
          </a:xfrm>
          <a:prstGeom prst="rect">
            <a:avLst/>
          </a:prstGeom>
        </p:spPr>
      </p:pic>
    </p:spTree>
    <p:extLst>
      <p:ext uri="{BB962C8B-B14F-4D97-AF65-F5344CB8AC3E}">
        <p14:creationId xmlns:p14="http://schemas.microsoft.com/office/powerpoint/2010/main" val="2743727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BF185-E5D8-9543-A325-78450EEA8D73}"/>
              </a:ext>
            </a:extLst>
          </p:cNvPr>
          <p:cNvPicPr>
            <a:picLocks noChangeAspect="1"/>
          </p:cNvPicPr>
          <p:nvPr/>
        </p:nvPicPr>
        <p:blipFill>
          <a:blip r:embed="rId2"/>
          <a:stretch>
            <a:fillRect/>
          </a:stretch>
        </p:blipFill>
        <p:spPr>
          <a:xfrm rot="5400000">
            <a:off x="443994" y="1359736"/>
            <a:ext cx="4910226" cy="3682669"/>
          </a:xfrm>
          <a:prstGeom prst="rect">
            <a:avLst/>
          </a:prstGeom>
        </p:spPr>
      </p:pic>
      <p:pic>
        <p:nvPicPr>
          <p:cNvPr id="4" name="Picture 3">
            <a:extLst>
              <a:ext uri="{FF2B5EF4-FFF2-40B4-BE49-F238E27FC236}">
                <a16:creationId xmlns:a16="http://schemas.microsoft.com/office/drawing/2014/main" id="{97407B9D-20DD-4643-8AF8-2E7212BDAC4E}"/>
              </a:ext>
            </a:extLst>
          </p:cNvPr>
          <p:cNvPicPr>
            <a:picLocks noChangeAspect="1"/>
          </p:cNvPicPr>
          <p:nvPr/>
        </p:nvPicPr>
        <p:blipFill>
          <a:blip r:embed="rId3"/>
          <a:stretch>
            <a:fillRect/>
          </a:stretch>
        </p:blipFill>
        <p:spPr>
          <a:xfrm>
            <a:off x="1804735" y="745957"/>
            <a:ext cx="6938211" cy="5203658"/>
          </a:xfrm>
          <a:prstGeom prst="rect">
            <a:avLst/>
          </a:prstGeom>
        </p:spPr>
      </p:pic>
      <p:pic>
        <p:nvPicPr>
          <p:cNvPr id="5" name="Picture 4">
            <a:extLst>
              <a:ext uri="{FF2B5EF4-FFF2-40B4-BE49-F238E27FC236}">
                <a16:creationId xmlns:a16="http://schemas.microsoft.com/office/drawing/2014/main" id="{955C6A75-974D-604C-A148-55B974944B72}"/>
              </a:ext>
            </a:extLst>
          </p:cNvPr>
          <p:cNvPicPr>
            <a:picLocks noChangeAspect="1"/>
          </p:cNvPicPr>
          <p:nvPr/>
        </p:nvPicPr>
        <p:blipFill>
          <a:blip r:embed="rId4"/>
          <a:stretch>
            <a:fillRect/>
          </a:stretch>
        </p:blipFill>
        <p:spPr>
          <a:xfrm>
            <a:off x="2476715" y="519694"/>
            <a:ext cx="7541579" cy="5656184"/>
          </a:xfrm>
          <a:prstGeom prst="rect">
            <a:avLst/>
          </a:prstGeom>
        </p:spPr>
      </p:pic>
    </p:spTree>
    <p:extLst>
      <p:ext uri="{BB962C8B-B14F-4D97-AF65-F5344CB8AC3E}">
        <p14:creationId xmlns:p14="http://schemas.microsoft.com/office/powerpoint/2010/main" val="3920523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5A4CB-CB7C-4542-8004-D57E4DD03E53}"/>
              </a:ext>
            </a:extLst>
          </p:cNvPr>
          <p:cNvPicPr>
            <a:picLocks noChangeAspect="1"/>
          </p:cNvPicPr>
          <p:nvPr/>
        </p:nvPicPr>
        <p:blipFill>
          <a:blip r:embed="rId2"/>
          <a:stretch>
            <a:fillRect/>
          </a:stretch>
        </p:blipFill>
        <p:spPr>
          <a:xfrm>
            <a:off x="842361" y="931701"/>
            <a:ext cx="8348021" cy="2984317"/>
          </a:xfrm>
          <a:prstGeom prst="rect">
            <a:avLst/>
          </a:prstGeom>
        </p:spPr>
      </p:pic>
    </p:spTree>
    <p:extLst>
      <p:ext uri="{BB962C8B-B14F-4D97-AF65-F5344CB8AC3E}">
        <p14:creationId xmlns:p14="http://schemas.microsoft.com/office/powerpoint/2010/main" val="2396875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BF185-E5D8-9543-A325-78450EEA8D73}"/>
              </a:ext>
            </a:extLst>
          </p:cNvPr>
          <p:cNvPicPr>
            <a:picLocks noChangeAspect="1"/>
          </p:cNvPicPr>
          <p:nvPr/>
        </p:nvPicPr>
        <p:blipFill>
          <a:blip r:embed="rId2"/>
          <a:stretch>
            <a:fillRect/>
          </a:stretch>
        </p:blipFill>
        <p:spPr>
          <a:xfrm rot="5400000">
            <a:off x="443994" y="1359736"/>
            <a:ext cx="4910226" cy="3682669"/>
          </a:xfrm>
          <a:prstGeom prst="rect">
            <a:avLst/>
          </a:prstGeom>
        </p:spPr>
      </p:pic>
      <p:pic>
        <p:nvPicPr>
          <p:cNvPr id="4" name="Picture 3">
            <a:extLst>
              <a:ext uri="{FF2B5EF4-FFF2-40B4-BE49-F238E27FC236}">
                <a16:creationId xmlns:a16="http://schemas.microsoft.com/office/drawing/2014/main" id="{97407B9D-20DD-4643-8AF8-2E7212BDAC4E}"/>
              </a:ext>
            </a:extLst>
          </p:cNvPr>
          <p:cNvPicPr>
            <a:picLocks noChangeAspect="1"/>
          </p:cNvPicPr>
          <p:nvPr/>
        </p:nvPicPr>
        <p:blipFill>
          <a:blip r:embed="rId3"/>
          <a:stretch>
            <a:fillRect/>
          </a:stretch>
        </p:blipFill>
        <p:spPr>
          <a:xfrm>
            <a:off x="1804735" y="745957"/>
            <a:ext cx="6938211" cy="5203658"/>
          </a:xfrm>
          <a:prstGeom prst="rect">
            <a:avLst/>
          </a:prstGeom>
        </p:spPr>
      </p:pic>
      <p:pic>
        <p:nvPicPr>
          <p:cNvPr id="5" name="Picture 4">
            <a:extLst>
              <a:ext uri="{FF2B5EF4-FFF2-40B4-BE49-F238E27FC236}">
                <a16:creationId xmlns:a16="http://schemas.microsoft.com/office/drawing/2014/main" id="{955C6A75-974D-604C-A148-55B974944B72}"/>
              </a:ext>
            </a:extLst>
          </p:cNvPr>
          <p:cNvPicPr>
            <a:picLocks noChangeAspect="1"/>
          </p:cNvPicPr>
          <p:nvPr/>
        </p:nvPicPr>
        <p:blipFill>
          <a:blip r:embed="rId4"/>
          <a:stretch>
            <a:fillRect/>
          </a:stretch>
        </p:blipFill>
        <p:spPr>
          <a:xfrm>
            <a:off x="2476715" y="519694"/>
            <a:ext cx="7541579" cy="5656184"/>
          </a:xfrm>
          <a:prstGeom prst="rect">
            <a:avLst/>
          </a:prstGeom>
        </p:spPr>
      </p:pic>
      <p:pic>
        <p:nvPicPr>
          <p:cNvPr id="6" name="Picture 5">
            <a:extLst>
              <a:ext uri="{FF2B5EF4-FFF2-40B4-BE49-F238E27FC236}">
                <a16:creationId xmlns:a16="http://schemas.microsoft.com/office/drawing/2014/main" id="{BCF11335-B9C1-8646-B390-357E5AE758C9}"/>
              </a:ext>
            </a:extLst>
          </p:cNvPr>
          <p:cNvPicPr>
            <a:picLocks noChangeAspect="1"/>
          </p:cNvPicPr>
          <p:nvPr/>
        </p:nvPicPr>
        <p:blipFill>
          <a:blip r:embed="rId5"/>
          <a:stretch>
            <a:fillRect/>
          </a:stretch>
        </p:blipFill>
        <p:spPr>
          <a:xfrm rot="5400000">
            <a:off x="3314490" y="1021305"/>
            <a:ext cx="6203949" cy="4652962"/>
          </a:xfrm>
          <a:prstGeom prst="rect">
            <a:avLst/>
          </a:prstGeom>
        </p:spPr>
      </p:pic>
    </p:spTree>
    <p:extLst>
      <p:ext uri="{BB962C8B-B14F-4D97-AF65-F5344CB8AC3E}">
        <p14:creationId xmlns:p14="http://schemas.microsoft.com/office/powerpoint/2010/main" val="3154093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BF185-E5D8-9543-A325-78450EEA8D73}"/>
              </a:ext>
            </a:extLst>
          </p:cNvPr>
          <p:cNvPicPr>
            <a:picLocks noChangeAspect="1"/>
          </p:cNvPicPr>
          <p:nvPr/>
        </p:nvPicPr>
        <p:blipFill>
          <a:blip r:embed="rId2"/>
          <a:stretch>
            <a:fillRect/>
          </a:stretch>
        </p:blipFill>
        <p:spPr>
          <a:xfrm rot="5400000">
            <a:off x="518367" y="1880345"/>
            <a:ext cx="4315244" cy="3236433"/>
          </a:xfrm>
          <a:prstGeom prst="rect">
            <a:avLst/>
          </a:prstGeom>
        </p:spPr>
      </p:pic>
      <p:pic>
        <p:nvPicPr>
          <p:cNvPr id="4" name="Picture 3">
            <a:extLst>
              <a:ext uri="{FF2B5EF4-FFF2-40B4-BE49-F238E27FC236}">
                <a16:creationId xmlns:a16="http://schemas.microsoft.com/office/drawing/2014/main" id="{97407B9D-20DD-4643-8AF8-2E7212BDAC4E}"/>
              </a:ext>
            </a:extLst>
          </p:cNvPr>
          <p:cNvPicPr>
            <a:picLocks noChangeAspect="1"/>
          </p:cNvPicPr>
          <p:nvPr/>
        </p:nvPicPr>
        <p:blipFill>
          <a:blip r:embed="rId3"/>
          <a:stretch>
            <a:fillRect/>
          </a:stretch>
        </p:blipFill>
        <p:spPr>
          <a:xfrm>
            <a:off x="1804736" y="1793465"/>
            <a:ext cx="5541533" cy="4156149"/>
          </a:xfrm>
          <a:prstGeom prst="rect">
            <a:avLst/>
          </a:prstGeom>
        </p:spPr>
      </p:pic>
      <p:pic>
        <p:nvPicPr>
          <p:cNvPr id="5" name="Picture 4">
            <a:extLst>
              <a:ext uri="{FF2B5EF4-FFF2-40B4-BE49-F238E27FC236}">
                <a16:creationId xmlns:a16="http://schemas.microsoft.com/office/drawing/2014/main" id="{955C6A75-974D-604C-A148-55B974944B72}"/>
              </a:ext>
            </a:extLst>
          </p:cNvPr>
          <p:cNvPicPr>
            <a:picLocks noChangeAspect="1"/>
          </p:cNvPicPr>
          <p:nvPr/>
        </p:nvPicPr>
        <p:blipFill>
          <a:blip r:embed="rId4"/>
          <a:stretch>
            <a:fillRect/>
          </a:stretch>
        </p:blipFill>
        <p:spPr>
          <a:xfrm>
            <a:off x="2605396" y="1793465"/>
            <a:ext cx="4367342" cy="3275507"/>
          </a:xfrm>
          <a:prstGeom prst="rect">
            <a:avLst/>
          </a:prstGeom>
        </p:spPr>
      </p:pic>
      <p:pic>
        <p:nvPicPr>
          <p:cNvPr id="6" name="Picture 5">
            <a:extLst>
              <a:ext uri="{FF2B5EF4-FFF2-40B4-BE49-F238E27FC236}">
                <a16:creationId xmlns:a16="http://schemas.microsoft.com/office/drawing/2014/main" id="{7A22D78D-3E77-4249-8D75-B6490D7CBB95}"/>
              </a:ext>
            </a:extLst>
          </p:cNvPr>
          <p:cNvPicPr>
            <a:picLocks noChangeAspect="1"/>
          </p:cNvPicPr>
          <p:nvPr/>
        </p:nvPicPr>
        <p:blipFill>
          <a:blip r:embed="rId5"/>
          <a:stretch>
            <a:fillRect/>
          </a:stretch>
        </p:blipFill>
        <p:spPr>
          <a:xfrm rot="5400000">
            <a:off x="2559206" y="1446968"/>
            <a:ext cx="4308646" cy="3231485"/>
          </a:xfrm>
          <a:prstGeom prst="rect">
            <a:avLst/>
          </a:prstGeom>
        </p:spPr>
      </p:pic>
      <p:pic>
        <p:nvPicPr>
          <p:cNvPr id="8" name="Picture 7">
            <a:extLst>
              <a:ext uri="{FF2B5EF4-FFF2-40B4-BE49-F238E27FC236}">
                <a16:creationId xmlns:a16="http://schemas.microsoft.com/office/drawing/2014/main" id="{F271DA75-DE4E-E04E-9CAA-38CA21F9CE73}"/>
              </a:ext>
            </a:extLst>
          </p:cNvPr>
          <p:cNvPicPr>
            <a:picLocks noChangeAspect="1"/>
          </p:cNvPicPr>
          <p:nvPr/>
        </p:nvPicPr>
        <p:blipFill>
          <a:blip r:embed="rId6"/>
          <a:stretch>
            <a:fillRect/>
          </a:stretch>
        </p:blipFill>
        <p:spPr>
          <a:xfrm>
            <a:off x="3589132" y="316503"/>
            <a:ext cx="4462211" cy="5949614"/>
          </a:xfrm>
          <a:prstGeom prst="rect">
            <a:avLst/>
          </a:prstGeom>
        </p:spPr>
      </p:pic>
    </p:spTree>
    <p:extLst>
      <p:ext uri="{BB962C8B-B14F-4D97-AF65-F5344CB8AC3E}">
        <p14:creationId xmlns:p14="http://schemas.microsoft.com/office/powerpoint/2010/main" val="1696205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5BF185-E5D8-9543-A325-78450EEA8D73}"/>
              </a:ext>
            </a:extLst>
          </p:cNvPr>
          <p:cNvPicPr>
            <a:picLocks noChangeAspect="1"/>
          </p:cNvPicPr>
          <p:nvPr/>
        </p:nvPicPr>
        <p:blipFill>
          <a:blip r:embed="rId2"/>
          <a:stretch>
            <a:fillRect/>
          </a:stretch>
        </p:blipFill>
        <p:spPr>
          <a:xfrm rot="5400000">
            <a:off x="518367" y="1880345"/>
            <a:ext cx="4315244" cy="3236433"/>
          </a:xfrm>
          <a:prstGeom prst="rect">
            <a:avLst/>
          </a:prstGeom>
        </p:spPr>
      </p:pic>
      <p:pic>
        <p:nvPicPr>
          <p:cNvPr id="4" name="Picture 3">
            <a:extLst>
              <a:ext uri="{FF2B5EF4-FFF2-40B4-BE49-F238E27FC236}">
                <a16:creationId xmlns:a16="http://schemas.microsoft.com/office/drawing/2014/main" id="{97407B9D-20DD-4643-8AF8-2E7212BDAC4E}"/>
              </a:ext>
            </a:extLst>
          </p:cNvPr>
          <p:cNvPicPr>
            <a:picLocks noChangeAspect="1"/>
          </p:cNvPicPr>
          <p:nvPr/>
        </p:nvPicPr>
        <p:blipFill>
          <a:blip r:embed="rId3"/>
          <a:stretch>
            <a:fillRect/>
          </a:stretch>
        </p:blipFill>
        <p:spPr>
          <a:xfrm>
            <a:off x="2015829" y="1793465"/>
            <a:ext cx="5541533" cy="4156149"/>
          </a:xfrm>
          <a:prstGeom prst="rect">
            <a:avLst/>
          </a:prstGeom>
        </p:spPr>
      </p:pic>
      <p:pic>
        <p:nvPicPr>
          <p:cNvPr id="5" name="Picture 4">
            <a:extLst>
              <a:ext uri="{FF2B5EF4-FFF2-40B4-BE49-F238E27FC236}">
                <a16:creationId xmlns:a16="http://schemas.microsoft.com/office/drawing/2014/main" id="{955C6A75-974D-604C-A148-55B974944B72}"/>
              </a:ext>
            </a:extLst>
          </p:cNvPr>
          <p:cNvPicPr>
            <a:picLocks noChangeAspect="1"/>
          </p:cNvPicPr>
          <p:nvPr/>
        </p:nvPicPr>
        <p:blipFill>
          <a:blip r:embed="rId4"/>
          <a:stretch>
            <a:fillRect/>
          </a:stretch>
        </p:blipFill>
        <p:spPr>
          <a:xfrm>
            <a:off x="1664088" y="2009465"/>
            <a:ext cx="4367342" cy="3275507"/>
          </a:xfrm>
          <a:prstGeom prst="rect">
            <a:avLst/>
          </a:prstGeom>
        </p:spPr>
      </p:pic>
      <p:pic>
        <p:nvPicPr>
          <p:cNvPr id="6" name="Picture 5">
            <a:extLst>
              <a:ext uri="{FF2B5EF4-FFF2-40B4-BE49-F238E27FC236}">
                <a16:creationId xmlns:a16="http://schemas.microsoft.com/office/drawing/2014/main" id="{7A22D78D-3E77-4249-8D75-B6490D7CBB95}"/>
              </a:ext>
            </a:extLst>
          </p:cNvPr>
          <p:cNvPicPr>
            <a:picLocks noChangeAspect="1"/>
          </p:cNvPicPr>
          <p:nvPr/>
        </p:nvPicPr>
        <p:blipFill>
          <a:blip r:embed="rId5"/>
          <a:stretch>
            <a:fillRect/>
          </a:stretch>
        </p:blipFill>
        <p:spPr>
          <a:xfrm rot="5400000">
            <a:off x="2559206" y="1446968"/>
            <a:ext cx="4308646" cy="3231485"/>
          </a:xfrm>
          <a:prstGeom prst="rect">
            <a:avLst/>
          </a:prstGeom>
        </p:spPr>
      </p:pic>
      <p:pic>
        <p:nvPicPr>
          <p:cNvPr id="8" name="Picture 7">
            <a:extLst>
              <a:ext uri="{FF2B5EF4-FFF2-40B4-BE49-F238E27FC236}">
                <a16:creationId xmlns:a16="http://schemas.microsoft.com/office/drawing/2014/main" id="{F271DA75-DE4E-E04E-9CAA-38CA21F9CE73}"/>
              </a:ext>
            </a:extLst>
          </p:cNvPr>
          <p:cNvPicPr>
            <a:picLocks noChangeAspect="1"/>
          </p:cNvPicPr>
          <p:nvPr/>
        </p:nvPicPr>
        <p:blipFill>
          <a:blip r:embed="rId6"/>
          <a:stretch>
            <a:fillRect/>
          </a:stretch>
        </p:blipFill>
        <p:spPr>
          <a:xfrm>
            <a:off x="3700084" y="1340939"/>
            <a:ext cx="3459420" cy="4612560"/>
          </a:xfrm>
          <a:prstGeom prst="rect">
            <a:avLst/>
          </a:prstGeom>
        </p:spPr>
      </p:pic>
      <p:pic>
        <p:nvPicPr>
          <p:cNvPr id="7" name="Picture 6">
            <a:extLst>
              <a:ext uri="{FF2B5EF4-FFF2-40B4-BE49-F238E27FC236}">
                <a16:creationId xmlns:a16="http://schemas.microsoft.com/office/drawing/2014/main" id="{5AD8EEF9-D3FE-1547-B8C5-764B5C9B5B4C}"/>
              </a:ext>
            </a:extLst>
          </p:cNvPr>
          <p:cNvPicPr>
            <a:picLocks noChangeAspect="1"/>
          </p:cNvPicPr>
          <p:nvPr/>
        </p:nvPicPr>
        <p:blipFill>
          <a:blip r:embed="rId7"/>
          <a:stretch>
            <a:fillRect/>
          </a:stretch>
        </p:blipFill>
        <p:spPr>
          <a:xfrm rot="5400000">
            <a:off x="2295900" y="1025560"/>
            <a:ext cx="6415088" cy="4811316"/>
          </a:xfrm>
          <a:prstGeom prst="rect">
            <a:avLst/>
          </a:prstGeom>
        </p:spPr>
      </p:pic>
      <p:sp>
        <p:nvSpPr>
          <p:cNvPr id="2" name="TextBox 1">
            <a:extLst>
              <a:ext uri="{FF2B5EF4-FFF2-40B4-BE49-F238E27FC236}">
                <a16:creationId xmlns:a16="http://schemas.microsoft.com/office/drawing/2014/main" id="{5BF95A50-257B-3E47-86FB-EFA6C117F25C}"/>
              </a:ext>
            </a:extLst>
          </p:cNvPr>
          <p:cNvSpPr txBox="1"/>
          <p:nvPr/>
        </p:nvSpPr>
        <p:spPr>
          <a:xfrm>
            <a:off x="8159660" y="2438091"/>
            <a:ext cx="3756115" cy="2308324"/>
          </a:xfrm>
          <a:prstGeom prst="rect">
            <a:avLst/>
          </a:prstGeom>
          <a:noFill/>
        </p:spPr>
        <p:txBody>
          <a:bodyPr wrap="square" rtlCol="0">
            <a:spAutoFit/>
          </a:bodyPr>
          <a:lstStyle/>
          <a:p>
            <a:r>
              <a:rPr lang="en-US" dirty="0"/>
              <a:t>“I’ve lost 50 lbs. since being in the FPP program.  My doctor told me to keep doing what I’m doing. ”</a:t>
            </a:r>
          </a:p>
          <a:p>
            <a:endParaRPr lang="en-US" dirty="0"/>
          </a:p>
          <a:p>
            <a:r>
              <a:rPr lang="en-US" dirty="0"/>
              <a:t> ~ Josephine J., 67yo with Diabetes and HBP, began the program in November 2021.</a:t>
            </a:r>
          </a:p>
        </p:txBody>
      </p:sp>
    </p:spTree>
    <p:extLst>
      <p:ext uri="{BB962C8B-B14F-4D97-AF65-F5344CB8AC3E}">
        <p14:creationId xmlns:p14="http://schemas.microsoft.com/office/powerpoint/2010/main" val="39398622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3C2D57-2162-3C43-9FD3-C6B21C7E4E7D}"/>
              </a:ext>
            </a:extLst>
          </p:cNvPr>
          <p:cNvSpPr txBox="1"/>
          <p:nvPr/>
        </p:nvSpPr>
        <p:spPr>
          <a:xfrm>
            <a:off x="1447553" y="490654"/>
            <a:ext cx="8331127" cy="646331"/>
          </a:xfrm>
          <a:prstGeom prst="rect">
            <a:avLst/>
          </a:prstGeom>
          <a:noFill/>
        </p:spPr>
        <p:txBody>
          <a:bodyPr wrap="none" rtlCol="0">
            <a:spAutoFit/>
          </a:bodyPr>
          <a:lstStyle/>
          <a:p>
            <a:r>
              <a:rPr lang="en-US" sz="3600" dirty="0"/>
              <a:t>Qualitative Data – Emerging Themes</a:t>
            </a:r>
          </a:p>
        </p:txBody>
      </p:sp>
      <p:pic>
        <p:nvPicPr>
          <p:cNvPr id="7" name="Picture 6">
            <a:extLst>
              <a:ext uri="{FF2B5EF4-FFF2-40B4-BE49-F238E27FC236}">
                <a16:creationId xmlns:a16="http://schemas.microsoft.com/office/drawing/2014/main" id="{0ACA2CCD-C718-8647-99AD-B8A84E2506C2}"/>
              </a:ext>
            </a:extLst>
          </p:cNvPr>
          <p:cNvPicPr>
            <a:picLocks noChangeAspect="1"/>
          </p:cNvPicPr>
          <p:nvPr/>
        </p:nvPicPr>
        <p:blipFill>
          <a:blip r:embed="rId2"/>
          <a:stretch>
            <a:fillRect/>
          </a:stretch>
        </p:blipFill>
        <p:spPr>
          <a:xfrm>
            <a:off x="817438" y="1818554"/>
            <a:ext cx="10728645" cy="4518451"/>
          </a:xfrm>
          <a:prstGeom prst="rect">
            <a:avLst/>
          </a:prstGeom>
        </p:spPr>
      </p:pic>
    </p:spTree>
    <p:extLst>
      <p:ext uri="{BB962C8B-B14F-4D97-AF65-F5344CB8AC3E}">
        <p14:creationId xmlns:p14="http://schemas.microsoft.com/office/powerpoint/2010/main" val="2465707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878EC5-9EE4-FC40-94F4-F655029210C3}"/>
              </a:ext>
            </a:extLst>
          </p:cNvPr>
          <p:cNvPicPr>
            <a:picLocks noChangeAspect="1"/>
          </p:cNvPicPr>
          <p:nvPr/>
        </p:nvPicPr>
        <p:blipFill>
          <a:blip r:embed="rId2"/>
          <a:stretch>
            <a:fillRect/>
          </a:stretch>
        </p:blipFill>
        <p:spPr>
          <a:xfrm>
            <a:off x="1007440" y="1980905"/>
            <a:ext cx="10509859" cy="4313570"/>
          </a:xfrm>
          <a:prstGeom prst="rect">
            <a:avLst/>
          </a:prstGeom>
        </p:spPr>
      </p:pic>
      <p:sp>
        <p:nvSpPr>
          <p:cNvPr id="8" name="TextBox 7">
            <a:extLst>
              <a:ext uri="{FF2B5EF4-FFF2-40B4-BE49-F238E27FC236}">
                <a16:creationId xmlns:a16="http://schemas.microsoft.com/office/drawing/2014/main" id="{6DCBA478-DA56-284B-ADDC-6CED4B73276E}"/>
              </a:ext>
            </a:extLst>
          </p:cNvPr>
          <p:cNvSpPr txBox="1"/>
          <p:nvPr/>
        </p:nvSpPr>
        <p:spPr>
          <a:xfrm>
            <a:off x="1447553" y="490654"/>
            <a:ext cx="8331127" cy="646331"/>
          </a:xfrm>
          <a:prstGeom prst="rect">
            <a:avLst/>
          </a:prstGeom>
          <a:noFill/>
        </p:spPr>
        <p:txBody>
          <a:bodyPr wrap="none" rtlCol="0">
            <a:spAutoFit/>
          </a:bodyPr>
          <a:lstStyle/>
          <a:p>
            <a:r>
              <a:rPr lang="en-US" sz="3600" dirty="0"/>
              <a:t>Qualitative Data – Emerging Themes</a:t>
            </a:r>
          </a:p>
        </p:txBody>
      </p:sp>
    </p:spTree>
    <p:extLst>
      <p:ext uri="{BB962C8B-B14F-4D97-AF65-F5344CB8AC3E}">
        <p14:creationId xmlns:p14="http://schemas.microsoft.com/office/powerpoint/2010/main" val="870124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EF409-D9F2-DD4D-851B-99BEC0E6B099}"/>
              </a:ext>
            </a:extLst>
          </p:cNvPr>
          <p:cNvPicPr>
            <a:picLocks noChangeAspect="1"/>
          </p:cNvPicPr>
          <p:nvPr/>
        </p:nvPicPr>
        <p:blipFill>
          <a:blip r:embed="rId2"/>
          <a:stretch>
            <a:fillRect/>
          </a:stretch>
        </p:blipFill>
        <p:spPr>
          <a:xfrm>
            <a:off x="1447553" y="1411192"/>
            <a:ext cx="9467112" cy="5053950"/>
          </a:xfrm>
          <a:prstGeom prst="rect">
            <a:avLst/>
          </a:prstGeom>
        </p:spPr>
      </p:pic>
      <p:sp>
        <p:nvSpPr>
          <p:cNvPr id="6" name="TextBox 5">
            <a:extLst>
              <a:ext uri="{FF2B5EF4-FFF2-40B4-BE49-F238E27FC236}">
                <a16:creationId xmlns:a16="http://schemas.microsoft.com/office/drawing/2014/main" id="{70793973-C897-4A4B-BAD7-B44BA085E83B}"/>
              </a:ext>
            </a:extLst>
          </p:cNvPr>
          <p:cNvSpPr txBox="1"/>
          <p:nvPr/>
        </p:nvSpPr>
        <p:spPr>
          <a:xfrm>
            <a:off x="1447553" y="490654"/>
            <a:ext cx="8331127" cy="646331"/>
          </a:xfrm>
          <a:prstGeom prst="rect">
            <a:avLst/>
          </a:prstGeom>
          <a:noFill/>
        </p:spPr>
        <p:txBody>
          <a:bodyPr wrap="none" rtlCol="0">
            <a:spAutoFit/>
          </a:bodyPr>
          <a:lstStyle/>
          <a:p>
            <a:r>
              <a:rPr lang="en-US" sz="3600" dirty="0"/>
              <a:t>Qualitative Data – Emerging Themes</a:t>
            </a:r>
          </a:p>
        </p:txBody>
      </p:sp>
    </p:spTree>
    <p:extLst>
      <p:ext uri="{BB962C8B-B14F-4D97-AF65-F5344CB8AC3E}">
        <p14:creationId xmlns:p14="http://schemas.microsoft.com/office/powerpoint/2010/main" val="39380544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092AE-898F-D14B-B7C7-A78B07E2E809}"/>
              </a:ext>
            </a:extLst>
          </p:cNvPr>
          <p:cNvSpPr>
            <a:spLocks noGrp="1"/>
          </p:cNvSpPr>
          <p:nvPr>
            <p:ph type="title"/>
          </p:nvPr>
        </p:nvSpPr>
        <p:spPr/>
        <p:txBody>
          <a:bodyPr/>
          <a:lstStyle/>
          <a:p>
            <a:r>
              <a:rPr lang="en-US" dirty="0"/>
              <a:t>Collaboration… Leveraging and Expanding Resources and Reach</a:t>
            </a:r>
          </a:p>
        </p:txBody>
      </p:sp>
      <p:sp>
        <p:nvSpPr>
          <p:cNvPr id="3" name="Content Placeholder 2">
            <a:extLst>
              <a:ext uri="{FF2B5EF4-FFF2-40B4-BE49-F238E27FC236}">
                <a16:creationId xmlns:a16="http://schemas.microsoft.com/office/drawing/2014/main" id="{35980C97-EB51-7248-8470-19F4AFFA217E}"/>
              </a:ext>
            </a:extLst>
          </p:cNvPr>
          <p:cNvSpPr>
            <a:spLocks noGrp="1"/>
          </p:cNvSpPr>
          <p:nvPr>
            <p:ph idx="1"/>
          </p:nvPr>
        </p:nvSpPr>
        <p:spPr>
          <a:xfrm>
            <a:off x="1489076" y="3081973"/>
            <a:ext cx="8946541" cy="1675765"/>
          </a:xfrm>
        </p:spPr>
        <p:txBody>
          <a:bodyPr>
            <a:normAutofit lnSpcReduction="10000"/>
          </a:bodyPr>
          <a:lstStyle/>
          <a:p>
            <a:pPr marL="0" indent="0" algn="ctr">
              <a:buNone/>
            </a:pPr>
            <a:r>
              <a:rPr lang="en-US" sz="3200" b="1" i="1" dirty="0"/>
              <a:t>"If you want to go fast, go alone; but if you want to go far, go together.” </a:t>
            </a:r>
          </a:p>
          <a:p>
            <a:pPr marL="0" indent="0" algn="ctr">
              <a:buNone/>
            </a:pPr>
            <a:r>
              <a:rPr lang="en-US" sz="3200" b="1" i="1" dirty="0"/>
              <a:t>~ African Proverb</a:t>
            </a:r>
          </a:p>
        </p:txBody>
      </p:sp>
    </p:spTree>
    <p:extLst>
      <p:ext uri="{BB962C8B-B14F-4D97-AF65-F5344CB8AC3E}">
        <p14:creationId xmlns:p14="http://schemas.microsoft.com/office/powerpoint/2010/main" val="1973456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092AE-898F-D14B-B7C7-A78B07E2E809}"/>
              </a:ext>
            </a:extLst>
          </p:cNvPr>
          <p:cNvSpPr>
            <a:spLocks noGrp="1"/>
          </p:cNvSpPr>
          <p:nvPr>
            <p:ph type="title"/>
          </p:nvPr>
        </p:nvSpPr>
        <p:spPr/>
        <p:txBody>
          <a:bodyPr/>
          <a:lstStyle/>
          <a:p>
            <a:r>
              <a:rPr lang="en-US" dirty="0"/>
              <a:t>Collaboration… Leveraging and Expanding Resources and Reach</a:t>
            </a:r>
          </a:p>
        </p:txBody>
      </p:sp>
      <p:pic>
        <p:nvPicPr>
          <p:cNvPr id="7" name="Picture 6">
            <a:extLst>
              <a:ext uri="{FF2B5EF4-FFF2-40B4-BE49-F238E27FC236}">
                <a16:creationId xmlns:a16="http://schemas.microsoft.com/office/drawing/2014/main" id="{F3AF3E94-E2D7-CB44-8B6A-DD1FDDFA6B32}"/>
              </a:ext>
            </a:extLst>
          </p:cNvPr>
          <p:cNvPicPr>
            <a:picLocks noChangeAspect="1"/>
          </p:cNvPicPr>
          <p:nvPr/>
        </p:nvPicPr>
        <p:blipFill>
          <a:blip r:embed="rId2"/>
          <a:stretch>
            <a:fillRect/>
          </a:stretch>
        </p:blipFill>
        <p:spPr>
          <a:xfrm>
            <a:off x="3774671" y="4875641"/>
            <a:ext cx="1714478" cy="788660"/>
          </a:xfrm>
          <a:prstGeom prst="rect">
            <a:avLst/>
          </a:prstGeom>
        </p:spPr>
      </p:pic>
      <p:pic>
        <p:nvPicPr>
          <p:cNvPr id="10" name="Picture 9">
            <a:extLst>
              <a:ext uri="{FF2B5EF4-FFF2-40B4-BE49-F238E27FC236}">
                <a16:creationId xmlns:a16="http://schemas.microsoft.com/office/drawing/2014/main" id="{43714C83-258A-4841-AF72-37996CBAA233}"/>
              </a:ext>
            </a:extLst>
          </p:cNvPr>
          <p:cNvPicPr>
            <a:picLocks noChangeAspect="1"/>
          </p:cNvPicPr>
          <p:nvPr/>
        </p:nvPicPr>
        <p:blipFill>
          <a:blip r:embed="rId3"/>
          <a:stretch>
            <a:fillRect/>
          </a:stretch>
        </p:blipFill>
        <p:spPr>
          <a:xfrm>
            <a:off x="210123" y="3505820"/>
            <a:ext cx="2606915" cy="623216"/>
          </a:xfrm>
          <a:prstGeom prst="rect">
            <a:avLst/>
          </a:prstGeom>
        </p:spPr>
      </p:pic>
      <p:pic>
        <p:nvPicPr>
          <p:cNvPr id="12" name="Picture 11">
            <a:extLst>
              <a:ext uri="{FF2B5EF4-FFF2-40B4-BE49-F238E27FC236}">
                <a16:creationId xmlns:a16="http://schemas.microsoft.com/office/drawing/2014/main" id="{9655C33E-7FAD-B249-AD81-AB2C2DA64BAC}"/>
              </a:ext>
            </a:extLst>
          </p:cNvPr>
          <p:cNvPicPr>
            <a:picLocks noChangeAspect="1"/>
          </p:cNvPicPr>
          <p:nvPr/>
        </p:nvPicPr>
        <p:blipFill>
          <a:blip r:embed="rId4"/>
          <a:stretch>
            <a:fillRect/>
          </a:stretch>
        </p:blipFill>
        <p:spPr>
          <a:xfrm>
            <a:off x="9090560" y="4044789"/>
            <a:ext cx="1792949" cy="1225182"/>
          </a:xfrm>
          <a:prstGeom prst="rect">
            <a:avLst/>
          </a:prstGeom>
        </p:spPr>
      </p:pic>
      <p:pic>
        <p:nvPicPr>
          <p:cNvPr id="14" name="Picture 13">
            <a:extLst>
              <a:ext uri="{FF2B5EF4-FFF2-40B4-BE49-F238E27FC236}">
                <a16:creationId xmlns:a16="http://schemas.microsoft.com/office/drawing/2014/main" id="{3A14F273-FBB4-D84E-B1CC-2CB3E86902F2}"/>
              </a:ext>
            </a:extLst>
          </p:cNvPr>
          <p:cNvPicPr>
            <a:picLocks noChangeAspect="1"/>
          </p:cNvPicPr>
          <p:nvPr/>
        </p:nvPicPr>
        <p:blipFill>
          <a:blip r:embed="rId5"/>
          <a:stretch>
            <a:fillRect/>
          </a:stretch>
        </p:blipFill>
        <p:spPr>
          <a:xfrm>
            <a:off x="8327237" y="1926981"/>
            <a:ext cx="2556272" cy="988425"/>
          </a:xfrm>
          <a:prstGeom prst="rect">
            <a:avLst/>
          </a:prstGeom>
        </p:spPr>
      </p:pic>
      <p:pic>
        <p:nvPicPr>
          <p:cNvPr id="19" name="Picture 18" descr="A picture containing text, tableware, dishware&#10;&#10;Description automatically generated">
            <a:extLst>
              <a:ext uri="{FF2B5EF4-FFF2-40B4-BE49-F238E27FC236}">
                <a16:creationId xmlns:a16="http://schemas.microsoft.com/office/drawing/2014/main" id="{09163BFF-5C1D-8A4E-A0C9-872747A1A93B}"/>
              </a:ext>
            </a:extLst>
          </p:cNvPr>
          <p:cNvPicPr/>
          <p:nvPr/>
        </p:nvPicPr>
        <p:blipFill>
          <a:blip r:embed="rId6">
            <a:extLst>
              <a:ext uri="{28A0092B-C50C-407E-A947-70E740481C1C}">
                <a14:useLocalDpi xmlns:a14="http://schemas.microsoft.com/office/drawing/2010/main" val="0"/>
              </a:ext>
            </a:extLst>
          </a:blip>
          <a:stretch>
            <a:fillRect/>
          </a:stretch>
        </p:blipFill>
        <p:spPr>
          <a:xfrm>
            <a:off x="685663" y="2169208"/>
            <a:ext cx="2606915" cy="807364"/>
          </a:xfrm>
          <a:prstGeom prst="rect">
            <a:avLst/>
          </a:prstGeom>
          <a:solidFill>
            <a:schemeClr val="tx1"/>
          </a:solidFill>
        </p:spPr>
      </p:pic>
      <p:pic>
        <p:nvPicPr>
          <p:cNvPr id="1025" name="Picture 1" descr="page11image7276032">
            <a:extLst>
              <a:ext uri="{FF2B5EF4-FFF2-40B4-BE49-F238E27FC236}">
                <a16:creationId xmlns:a16="http://schemas.microsoft.com/office/drawing/2014/main" id="{A37D1737-D839-AA4C-9702-AD9F2D5090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584200" cy="50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7820C16-92A2-9B4C-9432-6067AE6B0812}"/>
              </a:ext>
            </a:extLst>
          </p:cNvPr>
          <p:cNvPicPr>
            <a:picLocks noChangeAspect="1"/>
          </p:cNvPicPr>
          <p:nvPr/>
        </p:nvPicPr>
        <p:blipFill>
          <a:blip r:embed="rId8"/>
          <a:stretch>
            <a:fillRect/>
          </a:stretch>
        </p:blipFill>
        <p:spPr>
          <a:xfrm>
            <a:off x="3580361" y="2634593"/>
            <a:ext cx="1607357" cy="1607357"/>
          </a:xfrm>
          <a:prstGeom prst="rect">
            <a:avLst/>
          </a:prstGeom>
        </p:spPr>
      </p:pic>
      <p:pic>
        <p:nvPicPr>
          <p:cNvPr id="13" name="Picture 12">
            <a:extLst>
              <a:ext uri="{FF2B5EF4-FFF2-40B4-BE49-F238E27FC236}">
                <a16:creationId xmlns:a16="http://schemas.microsoft.com/office/drawing/2014/main" id="{0F1BD568-7800-0644-AFCB-5FBB50DBD33B}"/>
              </a:ext>
            </a:extLst>
          </p:cNvPr>
          <p:cNvPicPr>
            <a:picLocks noChangeAspect="1"/>
          </p:cNvPicPr>
          <p:nvPr/>
        </p:nvPicPr>
        <p:blipFill>
          <a:blip r:embed="rId9"/>
          <a:stretch>
            <a:fillRect/>
          </a:stretch>
        </p:blipFill>
        <p:spPr>
          <a:xfrm>
            <a:off x="5711890" y="3224871"/>
            <a:ext cx="2615347" cy="1017079"/>
          </a:xfrm>
          <a:prstGeom prst="rect">
            <a:avLst/>
          </a:prstGeom>
        </p:spPr>
      </p:pic>
      <p:sp>
        <p:nvSpPr>
          <p:cNvPr id="4" name="TextBox 3">
            <a:extLst>
              <a:ext uri="{FF2B5EF4-FFF2-40B4-BE49-F238E27FC236}">
                <a16:creationId xmlns:a16="http://schemas.microsoft.com/office/drawing/2014/main" id="{06A9E5D2-7823-2D49-9416-15663C5EEC74}"/>
              </a:ext>
            </a:extLst>
          </p:cNvPr>
          <p:cNvSpPr txBox="1"/>
          <p:nvPr/>
        </p:nvSpPr>
        <p:spPr>
          <a:xfrm>
            <a:off x="6174022" y="5719382"/>
            <a:ext cx="5585183" cy="461665"/>
          </a:xfrm>
          <a:prstGeom prst="rect">
            <a:avLst/>
          </a:prstGeom>
          <a:noFill/>
        </p:spPr>
        <p:txBody>
          <a:bodyPr wrap="none" rtlCol="0">
            <a:spAutoFit/>
          </a:bodyPr>
          <a:lstStyle/>
          <a:p>
            <a:r>
              <a:rPr lang="en-US" sz="2400" i="1" dirty="0"/>
              <a:t>Investing in Healthy Futures Together</a:t>
            </a:r>
          </a:p>
        </p:txBody>
      </p:sp>
      <p:pic>
        <p:nvPicPr>
          <p:cNvPr id="15" name="Picture 1" descr="page1image27872512">
            <a:extLst>
              <a:ext uri="{FF2B5EF4-FFF2-40B4-BE49-F238E27FC236}">
                <a16:creationId xmlns:a16="http://schemas.microsoft.com/office/drawing/2014/main" id="{F4DC9EE5-C477-AF42-A724-9852CB8957AA}"/>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749077" y="4711031"/>
            <a:ext cx="2449777" cy="329219"/>
          </a:xfrm>
          <a:prstGeom prst="rect">
            <a:avLst/>
          </a:prstGeom>
          <a:solidFill>
            <a:schemeClr val="tx1"/>
          </a:solidFill>
        </p:spPr>
      </p:pic>
      <p:pic>
        <p:nvPicPr>
          <p:cNvPr id="16" name="Picture 2" descr="page1image27870848">
            <a:extLst>
              <a:ext uri="{FF2B5EF4-FFF2-40B4-BE49-F238E27FC236}">
                <a16:creationId xmlns:a16="http://schemas.microsoft.com/office/drawing/2014/main" id="{A1485709-9834-FB45-9258-5875136718B0}"/>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1135768" y="5302386"/>
            <a:ext cx="1706703" cy="479222"/>
          </a:xfrm>
          <a:prstGeom prst="rect">
            <a:avLst/>
          </a:prstGeom>
          <a:solidFill>
            <a:schemeClr val="tx1"/>
          </a:solidFill>
        </p:spPr>
      </p:pic>
    </p:spTree>
    <p:extLst>
      <p:ext uri="{BB962C8B-B14F-4D97-AF65-F5344CB8AC3E}">
        <p14:creationId xmlns:p14="http://schemas.microsoft.com/office/powerpoint/2010/main" val="603588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C7456-F1B6-F344-B284-EE073DF628CD}"/>
              </a:ext>
            </a:extLst>
          </p:cNvPr>
          <p:cNvSpPr>
            <a:spLocks noGrp="1"/>
          </p:cNvSpPr>
          <p:nvPr>
            <p:ph type="title"/>
          </p:nvPr>
        </p:nvSpPr>
        <p:spPr/>
        <p:txBody>
          <a:bodyPr/>
          <a:lstStyle/>
          <a:p>
            <a:r>
              <a:rPr lang="en-US" dirty="0"/>
              <a:t>Q&amp;A</a:t>
            </a:r>
          </a:p>
        </p:txBody>
      </p:sp>
      <p:sp>
        <p:nvSpPr>
          <p:cNvPr id="5" name="Subtitle 2">
            <a:extLst>
              <a:ext uri="{FF2B5EF4-FFF2-40B4-BE49-F238E27FC236}">
                <a16:creationId xmlns:a16="http://schemas.microsoft.com/office/drawing/2014/main" id="{2A55F85B-9DC9-6743-A12B-44B20D8DBE03}"/>
              </a:ext>
            </a:extLst>
          </p:cNvPr>
          <p:cNvSpPr txBox="1">
            <a:spLocks/>
          </p:cNvSpPr>
          <p:nvPr/>
        </p:nvSpPr>
        <p:spPr>
          <a:xfrm>
            <a:off x="1609411" y="2323118"/>
            <a:ext cx="8825658" cy="380496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r>
              <a:rPr lang="en-US" sz="2400" dirty="0"/>
              <a:t>Karen Bailey, Youth Earn &amp; Learn</a:t>
            </a:r>
          </a:p>
          <a:p>
            <a:pPr lvl="1"/>
            <a:r>
              <a:rPr lang="en-US" sz="2200" dirty="0"/>
              <a:t>Email:  </a:t>
            </a:r>
            <a:r>
              <a:rPr lang="en-US" sz="2200" dirty="0">
                <a:hlinkClick r:id="rId2"/>
              </a:rPr>
              <a:t>youthearnandlearn1@gmail.com</a:t>
            </a:r>
            <a:endParaRPr lang="en-US" sz="2200" dirty="0"/>
          </a:p>
          <a:p>
            <a:pPr lvl="1"/>
            <a:r>
              <a:rPr lang="en-US" sz="2200" dirty="0"/>
              <a:t>Website:  </a:t>
            </a:r>
            <a:r>
              <a:rPr lang="en-US" sz="2200" dirty="0">
                <a:hlinkClick r:id="rId3"/>
              </a:rPr>
              <a:t>www.youthearnandlearnonline.org</a:t>
            </a:r>
            <a:endParaRPr lang="en-US" sz="2200" dirty="0"/>
          </a:p>
          <a:p>
            <a:pPr lvl="1"/>
            <a:endParaRPr lang="en-US" sz="2200" dirty="0"/>
          </a:p>
          <a:p>
            <a:r>
              <a:rPr lang="en-US" sz="2400" dirty="0"/>
              <a:t>Leahmarie Gottlieb, St. Paul’s Community Development Corporation</a:t>
            </a:r>
          </a:p>
          <a:p>
            <a:pPr lvl="1"/>
            <a:r>
              <a:rPr lang="en-US" sz="2200" dirty="0"/>
              <a:t>Email:  </a:t>
            </a:r>
            <a:r>
              <a:rPr lang="en-US" sz="2200" dirty="0">
                <a:hlinkClick r:id="rId4"/>
              </a:rPr>
              <a:t>stpaulcdcva@gmail.com</a:t>
            </a:r>
            <a:endParaRPr lang="en-US" sz="2200" dirty="0"/>
          </a:p>
          <a:p>
            <a:pPr lvl="1"/>
            <a:r>
              <a:rPr lang="en-US" sz="2200" dirty="0"/>
              <a:t>Website:  </a:t>
            </a:r>
            <a:r>
              <a:rPr lang="en-US" sz="2200" dirty="0">
                <a:hlinkClick r:id="rId5"/>
              </a:rPr>
              <a:t>www.spcdc-va.org</a:t>
            </a:r>
            <a:endParaRPr lang="en-US" sz="2200" dirty="0"/>
          </a:p>
          <a:p>
            <a:pPr marL="457200" lvl="1" indent="0">
              <a:buNone/>
            </a:pPr>
            <a:endParaRPr lang="en-US" sz="2200" dirty="0"/>
          </a:p>
        </p:txBody>
      </p:sp>
    </p:spTree>
    <p:extLst>
      <p:ext uri="{BB962C8B-B14F-4D97-AF65-F5344CB8AC3E}">
        <p14:creationId xmlns:p14="http://schemas.microsoft.com/office/powerpoint/2010/main" val="3501928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5A4CB-CB7C-4542-8004-D57E4DD03E53}"/>
              </a:ext>
            </a:extLst>
          </p:cNvPr>
          <p:cNvPicPr>
            <a:picLocks noChangeAspect="1"/>
          </p:cNvPicPr>
          <p:nvPr/>
        </p:nvPicPr>
        <p:blipFill>
          <a:blip r:embed="rId2"/>
          <a:stretch>
            <a:fillRect/>
          </a:stretch>
        </p:blipFill>
        <p:spPr>
          <a:xfrm>
            <a:off x="842361" y="931701"/>
            <a:ext cx="8348021" cy="2984317"/>
          </a:xfrm>
          <a:prstGeom prst="rect">
            <a:avLst/>
          </a:prstGeom>
        </p:spPr>
      </p:pic>
      <p:pic>
        <p:nvPicPr>
          <p:cNvPr id="3" name="Picture 2">
            <a:extLst>
              <a:ext uri="{FF2B5EF4-FFF2-40B4-BE49-F238E27FC236}">
                <a16:creationId xmlns:a16="http://schemas.microsoft.com/office/drawing/2014/main" id="{FE76E819-9B1A-4848-9439-58504681F016}"/>
              </a:ext>
            </a:extLst>
          </p:cNvPr>
          <p:cNvPicPr>
            <a:picLocks noChangeAspect="1"/>
          </p:cNvPicPr>
          <p:nvPr/>
        </p:nvPicPr>
        <p:blipFill>
          <a:blip r:embed="rId3"/>
          <a:stretch>
            <a:fillRect/>
          </a:stretch>
        </p:blipFill>
        <p:spPr>
          <a:xfrm rot="21022796">
            <a:off x="942830" y="1246866"/>
            <a:ext cx="9338278" cy="3989057"/>
          </a:xfrm>
          <a:prstGeom prst="rect">
            <a:avLst/>
          </a:prstGeom>
        </p:spPr>
      </p:pic>
    </p:spTree>
    <p:extLst>
      <p:ext uri="{BB962C8B-B14F-4D97-AF65-F5344CB8AC3E}">
        <p14:creationId xmlns:p14="http://schemas.microsoft.com/office/powerpoint/2010/main" val="1174238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5A4CB-CB7C-4542-8004-D57E4DD03E53}"/>
              </a:ext>
            </a:extLst>
          </p:cNvPr>
          <p:cNvPicPr>
            <a:picLocks noChangeAspect="1"/>
          </p:cNvPicPr>
          <p:nvPr/>
        </p:nvPicPr>
        <p:blipFill>
          <a:blip r:embed="rId2"/>
          <a:stretch>
            <a:fillRect/>
          </a:stretch>
        </p:blipFill>
        <p:spPr>
          <a:xfrm>
            <a:off x="842361" y="931701"/>
            <a:ext cx="8348021" cy="2984317"/>
          </a:xfrm>
          <a:prstGeom prst="rect">
            <a:avLst/>
          </a:prstGeom>
        </p:spPr>
      </p:pic>
      <p:pic>
        <p:nvPicPr>
          <p:cNvPr id="3" name="Picture 2">
            <a:extLst>
              <a:ext uri="{FF2B5EF4-FFF2-40B4-BE49-F238E27FC236}">
                <a16:creationId xmlns:a16="http://schemas.microsoft.com/office/drawing/2014/main" id="{FE76E819-9B1A-4848-9439-58504681F016}"/>
              </a:ext>
            </a:extLst>
          </p:cNvPr>
          <p:cNvPicPr>
            <a:picLocks noChangeAspect="1"/>
          </p:cNvPicPr>
          <p:nvPr/>
        </p:nvPicPr>
        <p:blipFill>
          <a:blip r:embed="rId3"/>
          <a:stretch>
            <a:fillRect/>
          </a:stretch>
        </p:blipFill>
        <p:spPr>
          <a:xfrm rot="21022796">
            <a:off x="942830" y="1246866"/>
            <a:ext cx="9338278" cy="3989057"/>
          </a:xfrm>
          <a:prstGeom prst="rect">
            <a:avLst/>
          </a:prstGeom>
        </p:spPr>
      </p:pic>
      <p:pic>
        <p:nvPicPr>
          <p:cNvPr id="4" name="Picture 3">
            <a:extLst>
              <a:ext uri="{FF2B5EF4-FFF2-40B4-BE49-F238E27FC236}">
                <a16:creationId xmlns:a16="http://schemas.microsoft.com/office/drawing/2014/main" id="{3E08A5A8-08B8-9645-AB0F-721A390900CA}"/>
              </a:ext>
            </a:extLst>
          </p:cNvPr>
          <p:cNvPicPr>
            <a:picLocks noChangeAspect="1"/>
          </p:cNvPicPr>
          <p:nvPr/>
        </p:nvPicPr>
        <p:blipFill>
          <a:blip r:embed="rId4"/>
          <a:stretch>
            <a:fillRect/>
          </a:stretch>
        </p:blipFill>
        <p:spPr>
          <a:xfrm rot="463972">
            <a:off x="1197477" y="653681"/>
            <a:ext cx="10199391" cy="5607971"/>
          </a:xfrm>
          <a:prstGeom prst="rect">
            <a:avLst/>
          </a:prstGeom>
        </p:spPr>
      </p:pic>
    </p:spTree>
    <p:extLst>
      <p:ext uri="{BB962C8B-B14F-4D97-AF65-F5344CB8AC3E}">
        <p14:creationId xmlns:p14="http://schemas.microsoft.com/office/powerpoint/2010/main" val="833481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35A4CB-CB7C-4542-8004-D57E4DD03E53}"/>
              </a:ext>
            </a:extLst>
          </p:cNvPr>
          <p:cNvPicPr>
            <a:picLocks noChangeAspect="1"/>
          </p:cNvPicPr>
          <p:nvPr/>
        </p:nvPicPr>
        <p:blipFill>
          <a:blip r:embed="rId2"/>
          <a:stretch>
            <a:fillRect/>
          </a:stretch>
        </p:blipFill>
        <p:spPr>
          <a:xfrm>
            <a:off x="842361" y="931701"/>
            <a:ext cx="8348021" cy="2984317"/>
          </a:xfrm>
          <a:prstGeom prst="rect">
            <a:avLst/>
          </a:prstGeom>
        </p:spPr>
      </p:pic>
      <p:pic>
        <p:nvPicPr>
          <p:cNvPr id="3" name="Picture 2">
            <a:extLst>
              <a:ext uri="{FF2B5EF4-FFF2-40B4-BE49-F238E27FC236}">
                <a16:creationId xmlns:a16="http://schemas.microsoft.com/office/drawing/2014/main" id="{FE76E819-9B1A-4848-9439-58504681F016}"/>
              </a:ext>
            </a:extLst>
          </p:cNvPr>
          <p:cNvPicPr>
            <a:picLocks noChangeAspect="1"/>
          </p:cNvPicPr>
          <p:nvPr/>
        </p:nvPicPr>
        <p:blipFill>
          <a:blip r:embed="rId3"/>
          <a:stretch>
            <a:fillRect/>
          </a:stretch>
        </p:blipFill>
        <p:spPr>
          <a:xfrm rot="21022796">
            <a:off x="942830" y="1246866"/>
            <a:ext cx="9338278" cy="3989057"/>
          </a:xfrm>
          <a:prstGeom prst="rect">
            <a:avLst/>
          </a:prstGeom>
        </p:spPr>
      </p:pic>
      <p:pic>
        <p:nvPicPr>
          <p:cNvPr id="4" name="Picture 3">
            <a:extLst>
              <a:ext uri="{FF2B5EF4-FFF2-40B4-BE49-F238E27FC236}">
                <a16:creationId xmlns:a16="http://schemas.microsoft.com/office/drawing/2014/main" id="{3E08A5A8-08B8-9645-AB0F-721A390900CA}"/>
              </a:ext>
            </a:extLst>
          </p:cNvPr>
          <p:cNvPicPr>
            <a:picLocks noChangeAspect="1"/>
          </p:cNvPicPr>
          <p:nvPr/>
        </p:nvPicPr>
        <p:blipFill>
          <a:blip r:embed="rId4"/>
          <a:stretch>
            <a:fillRect/>
          </a:stretch>
        </p:blipFill>
        <p:spPr>
          <a:xfrm rot="463972">
            <a:off x="1197477" y="653681"/>
            <a:ext cx="10199391" cy="5607971"/>
          </a:xfrm>
          <a:prstGeom prst="rect">
            <a:avLst/>
          </a:prstGeom>
        </p:spPr>
      </p:pic>
      <p:pic>
        <p:nvPicPr>
          <p:cNvPr id="5" name="Picture 4">
            <a:extLst>
              <a:ext uri="{FF2B5EF4-FFF2-40B4-BE49-F238E27FC236}">
                <a16:creationId xmlns:a16="http://schemas.microsoft.com/office/drawing/2014/main" id="{BF756B1E-5C77-C640-B920-1715224D3502}"/>
              </a:ext>
            </a:extLst>
          </p:cNvPr>
          <p:cNvPicPr>
            <a:picLocks noChangeAspect="1"/>
          </p:cNvPicPr>
          <p:nvPr/>
        </p:nvPicPr>
        <p:blipFill>
          <a:blip r:embed="rId5"/>
          <a:stretch>
            <a:fillRect/>
          </a:stretch>
        </p:blipFill>
        <p:spPr>
          <a:xfrm>
            <a:off x="1133551" y="1331843"/>
            <a:ext cx="10175908" cy="4526925"/>
          </a:xfrm>
          <a:prstGeom prst="rect">
            <a:avLst/>
          </a:prstGeom>
        </p:spPr>
      </p:pic>
    </p:spTree>
    <p:extLst>
      <p:ext uri="{BB962C8B-B14F-4D97-AF65-F5344CB8AC3E}">
        <p14:creationId xmlns:p14="http://schemas.microsoft.com/office/powerpoint/2010/main" val="8230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7E2E27-3138-D24F-B297-DF49BE908B4B}"/>
              </a:ext>
            </a:extLst>
          </p:cNvPr>
          <p:cNvSpPr txBox="1"/>
          <p:nvPr/>
        </p:nvSpPr>
        <p:spPr>
          <a:xfrm>
            <a:off x="1010653" y="505326"/>
            <a:ext cx="5245768" cy="3477875"/>
          </a:xfrm>
          <a:prstGeom prst="rect">
            <a:avLst/>
          </a:prstGeom>
          <a:noFill/>
        </p:spPr>
        <p:txBody>
          <a:bodyPr wrap="square" rtlCol="0">
            <a:spAutoFit/>
          </a:bodyPr>
          <a:lstStyle/>
          <a:p>
            <a:r>
              <a:rPr lang="en-US" sz="2000" dirty="0"/>
              <a:t>“Hungry people cannot work; hungry</a:t>
            </a:r>
          </a:p>
          <a:p>
            <a:r>
              <a:rPr lang="en-US" sz="2000" dirty="0"/>
              <a:t>children cannot learn. Food security</a:t>
            </a:r>
          </a:p>
          <a:p>
            <a:r>
              <a:rPr lang="en-US" sz="2000" dirty="0"/>
              <a:t>depends upon three factors: availability,</a:t>
            </a:r>
          </a:p>
          <a:p>
            <a:r>
              <a:rPr lang="en-US" sz="2000" dirty="0"/>
              <a:t>stability and accessibility of food supplies.</a:t>
            </a:r>
          </a:p>
          <a:p>
            <a:endParaRPr lang="en-US" sz="2000" dirty="0"/>
          </a:p>
          <a:p>
            <a:r>
              <a:rPr lang="en-US" sz="2000" dirty="0"/>
              <a:t>To achieve food security, a community</a:t>
            </a:r>
          </a:p>
          <a:p>
            <a:r>
              <a:rPr lang="en-US" sz="2000" dirty="0"/>
              <a:t>must be able to grow sufficient food; and similarly, households must have sufficient income to purchase the food they are unable to grow for themselves.”</a:t>
            </a:r>
          </a:p>
        </p:txBody>
      </p:sp>
    </p:spTree>
    <p:extLst>
      <p:ext uri="{BB962C8B-B14F-4D97-AF65-F5344CB8AC3E}">
        <p14:creationId xmlns:p14="http://schemas.microsoft.com/office/powerpoint/2010/main" val="2067561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87E2E27-3138-D24F-B297-DF49BE908B4B}"/>
              </a:ext>
            </a:extLst>
          </p:cNvPr>
          <p:cNvSpPr txBox="1"/>
          <p:nvPr/>
        </p:nvSpPr>
        <p:spPr>
          <a:xfrm>
            <a:off x="671513" y="814388"/>
            <a:ext cx="5772151" cy="2585323"/>
          </a:xfrm>
          <a:prstGeom prst="rect">
            <a:avLst/>
          </a:prstGeom>
          <a:noFill/>
        </p:spPr>
        <p:txBody>
          <a:bodyPr wrap="square" rtlCol="0">
            <a:spAutoFit/>
          </a:bodyPr>
          <a:lstStyle/>
          <a:p>
            <a:r>
              <a:rPr lang="en-US" dirty="0">
                <a:solidFill>
                  <a:schemeClr val="tx1">
                    <a:lumMod val="65000"/>
                  </a:schemeClr>
                </a:solidFill>
              </a:rPr>
              <a:t>“Hungry people cannot work; hungry</a:t>
            </a:r>
          </a:p>
          <a:p>
            <a:r>
              <a:rPr lang="en-US" dirty="0">
                <a:solidFill>
                  <a:schemeClr val="tx1">
                    <a:lumMod val="65000"/>
                  </a:schemeClr>
                </a:solidFill>
              </a:rPr>
              <a:t>children cannot learn. Food security</a:t>
            </a:r>
          </a:p>
          <a:p>
            <a:r>
              <a:rPr lang="en-US" dirty="0">
                <a:solidFill>
                  <a:schemeClr val="tx1">
                    <a:lumMod val="65000"/>
                  </a:schemeClr>
                </a:solidFill>
              </a:rPr>
              <a:t>depends upon three factors: availability,</a:t>
            </a:r>
          </a:p>
          <a:p>
            <a:r>
              <a:rPr lang="en-US" dirty="0">
                <a:solidFill>
                  <a:schemeClr val="tx1">
                    <a:lumMod val="65000"/>
                  </a:schemeClr>
                </a:solidFill>
              </a:rPr>
              <a:t>stability and accessibility of food supplies.</a:t>
            </a:r>
          </a:p>
          <a:p>
            <a:r>
              <a:rPr lang="en-US" dirty="0">
                <a:solidFill>
                  <a:schemeClr val="tx1">
                    <a:lumMod val="65000"/>
                  </a:schemeClr>
                </a:solidFill>
              </a:rPr>
              <a:t>To achieve food security, a community</a:t>
            </a:r>
          </a:p>
          <a:p>
            <a:r>
              <a:rPr lang="en-US" dirty="0">
                <a:solidFill>
                  <a:schemeClr val="tx1">
                    <a:lumMod val="65000"/>
                  </a:schemeClr>
                </a:solidFill>
              </a:rPr>
              <a:t>must be able to grow sufficient food; and</a:t>
            </a:r>
          </a:p>
          <a:p>
            <a:r>
              <a:rPr lang="en-US" dirty="0">
                <a:solidFill>
                  <a:schemeClr val="tx1">
                    <a:lumMod val="65000"/>
                  </a:schemeClr>
                </a:solidFill>
              </a:rPr>
              <a:t>similarly, households must have sufficient</a:t>
            </a:r>
          </a:p>
          <a:p>
            <a:r>
              <a:rPr lang="en-US" dirty="0">
                <a:solidFill>
                  <a:schemeClr val="tx1">
                    <a:lumMod val="65000"/>
                  </a:schemeClr>
                </a:solidFill>
              </a:rPr>
              <a:t>income to purchase the food they are</a:t>
            </a:r>
          </a:p>
          <a:p>
            <a:r>
              <a:rPr lang="en-US" dirty="0">
                <a:solidFill>
                  <a:schemeClr val="tx1">
                    <a:lumMod val="65000"/>
                  </a:schemeClr>
                </a:solidFill>
              </a:rPr>
              <a:t>unable to grow for themselves.”</a:t>
            </a:r>
          </a:p>
        </p:txBody>
      </p:sp>
      <p:sp>
        <p:nvSpPr>
          <p:cNvPr id="2" name="TextBox 1">
            <a:extLst>
              <a:ext uri="{FF2B5EF4-FFF2-40B4-BE49-F238E27FC236}">
                <a16:creationId xmlns:a16="http://schemas.microsoft.com/office/drawing/2014/main" id="{0B3C8FB4-46FE-334C-B805-772C6E68DEFC}"/>
              </a:ext>
            </a:extLst>
          </p:cNvPr>
          <p:cNvSpPr txBox="1"/>
          <p:nvPr/>
        </p:nvSpPr>
        <p:spPr>
          <a:xfrm>
            <a:off x="6029325" y="2454479"/>
            <a:ext cx="5125453" cy="3785652"/>
          </a:xfrm>
          <a:prstGeom prst="rect">
            <a:avLst/>
          </a:prstGeom>
          <a:noFill/>
        </p:spPr>
        <p:txBody>
          <a:bodyPr wrap="square" rtlCol="0">
            <a:spAutoFit/>
          </a:bodyPr>
          <a:lstStyle/>
          <a:p>
            <a:r>
              <a:rPr lang="en-US" sz="2400" dirty="0"/>
              <a:t>“Imagine having to go to the nearest convenience store to buy milk, or taking a bus with bags of groceries and walking several blocks home, while also relying on canned fruits and vegetables due to the lack of access to affordable, healthy food or fresh fruits and vegetables.”</a:t>
            </a:r>
          </a:p>
        </p:txBody>
      </p:sp>
    </p:spTree>
    <p:extLst>
      <p:ext uri="{BB962C8B-B14F-4D97-AF65-F5344CB8AC3E}">
        <p14:creationId xmlns:p14="http://schemas.microsoft.com/office/powerpoint/2010/main" val="1629034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64BDA8-FA07-B748-98BD-2B19A79DA536}"/>
              </a:ext>
            </a:extLst>
          </p:cNvPr>
          <p:cNvSpPr txBox="1"/>
          <p:nvPr/>
        </p:nvSpPr>
        <p:spPr>
          <a:xfrm>
            <a:off x="4376057" y="3148149"/>
            <a:ext cx="184731" cy="369332"/>
          </a:xfrm>
          <a:prstGeom prst="rect">
            <a:avLst/>
          </a:prstGeom>
          <a:noFill/>
        </p:spPr>
        <p:txBody>
          <a:bodyPr wrap="none" rtlCol="0">
            <a:spAutoFit/>
          </a:bodyPr>
          <a:lstStyle/>
          <a:p>
            <a:endParaRPr lang="en-US"/>
          </a:p>
        </p:txBody>
      </p:sp>
      <p:pic>
        <p:nvPicPr>
          <p:cNvPr id="4" name="Picture 3">
            <a:extLst>
              <a:ext uri="{FF2B5EF4-FFF2-40B4-BE49-F238E27FC236}">
                <a16:creationId xmlns:a16="http://schemas.microsoft.com/office/drawing/2014/main" id="{7B44FC9B-7D11-AA41-9314-5F03CE71106B}"/>
              </a:ext>
            </a:extLst>
          </p:cNvPr>
          <p:cNvPicPr>
            <a:picLocks noChangeAspect="1"/>
          </p:cNvPicPr>
          <p:nvPr/>
        </p:nvPicPr>
        <p:blipFill>
          <a:blip r:embed="rId2"/>
          <a:stretch>
            <a:fillRect/>
          </a:stretch>
        </p:blipFill>
        <p:spPr>
          <a:xfrm>
            <a:off x="3011466" y="1950873"/>
            <a:ext cx="6157417" cy="2394551"/>
          </a:xfrm>
          <a:prstGeom prst="rect">
            <a:avLst/>
          </a:prstGeom>
        </p:spPr>
      </p:pic>
    </p:spTree>
    <p:extLst>
      <p:ext uri="{BB962C8B-B14F-4D97-AF65-F5344CB8AC3E}">
        <p14:creationId xmlns:p14="http://schemas.microsoft.com/office/powerpoint/2010/main" val="2819541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429BE3-A58D-9D4B-8C8B-6AE19AD5DB09}"/>
              </a:ext>
            </a:extLst>
          </p:cNvPr>
          <p:cNvPicPr>
            <a:picLocks noChangeAspect="1"/>
          </p:cNvPicPr>
          <p:nvPr/>
        </p:nvPicPr>
        <p:blipFill>
          <a:blip r:embed="rId2"/>
          <a:stretch>
            <a:fillRect/>
          </a:stretch>
        </p:blipFill>
        <p:spPr>
          <a:xfrm>
            <a:off x="1230923" y="104443"/>
            <a:ext cx="8739898" cy="6753557"/>
          </a:xfrm>
          <a:prstGeom prst="rect">
            <a:avLst/>
          </a:prstGeom>
        </p:spPr>
      </p:pic>
    </p:spTree>
    <p:extLst>
      <p:ext uri="{BB962C8B-B14F-4D97-AF65-F5344CB8AC3E}">
        <p14:creationId xmlns:p14="http://schemas.microsoft.com/office/powerpoint/2010/main" val="19179230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4504</TotalTime>
  <Words>465</Words>
  <Application>Microsoft Macintosh PowerPoint</Application>
  <PresentationFormat>Widescreen</PresentationFormat>
  <Paragraphs>53</Paragraphs>
  <Slides>28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Century Gothic</vt:lpstr>
      <vt:lpstr>Wingdings</vt:lpstr>
      <vt:lpstr>Wingdings 3</vt:lpstr>
      <vt:lpstr>Ion</vt:lpstr>
      <vt:lpstr>Investing in Healthy Futures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#FoodDesertSolutions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Collaboration… Leveraging and Expanding Resources and Reach</vt:lpstr>
      <vt:lpstr>Collaboration… Leveraging and Expanding Resources and Reach</vt:lpstr>
      <vt:lpstr>Q&amp;A</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Investing in Healthy Futures</dc:title>
  <dc:creator>Microsoft Office User</dc:creator>
  <cp:lastModifiedBy>Microsoft Office User</cp:lastModifiedBy>
  <cp:revision>28</cp:revision>
  <cp:lastPrinted>2022-04-01T20:16:15Z</cp:lastPrinted>
  <dcterms:created xsi:type="dcterms:W3CDTF">2022-03-19T13:20:30Z</dcterms:created>
  <dcterms:modified xsi:type="dcterms:W3CDTF">2022-04-15T17:46:42Z</dcterms:modified>
</cp:coreProperties>
</file>